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336" r:id="rId2"/>
    <p:sldId id="337" r:id="rId3"/>
    <p:sldId id="710" r:id="rId4"/>
    <p:sldId id="711" r:id="rId5"/>
    <p:sldId id="713" r:id="rId6"/>
    <p:sldId id="716" r:id="rId7"/>
    <p:sldId id="484" r:id="rId8"/>
    <p:sldId id="565" r:id="rId9"/>
    <p:sldId id="702" r:id="rId10"/>
    <p:sldId id="703" r:id="rId11"/>
    <p:sldId id="698" r:id="rId12"/>
    <p:sldId id="699" r:id="rId13"/>
    <p:sldId id="700" r:id="rId14"/>
    <p:sldId id="555" r:id="rId15"/>
    <p:sldId id="557" r:id="rId16"/>
    <p:sldId id="688" r:id="rId17"/>
    <p:sldId id="693" r:id="rId18"/>
    <p:sldId id="682" r:id="rId19"/>
    <p:sldId id="683" r:id="rId20"/>
    <p:sldId id="684" r:id="rId21"/>
    <p:sldId id="685" r:id="rId22"/>
    <p:sldId id="687" r:id="rId23"/>
    <p:sldId id="706" r:id="rId24"/>
    <p:sldId id="708" r:id="rId25"/>
    <p:sldId id="583" r:id="rId26"/>
    <p:sldId id="584" r:id="rId27"/>
    <p:sldId id="586" r:id="rId28"/>
    <p:sldId id="571" r:id="rId29"/>
    <p:sldId id="570" r:id="rId30"/>
    <p:sldId id="559" r:id="rId31"/>
    <p:sldId id="566" r:id="rId32"/>
    <p:sldId id="631" r:id="rId33"/>
    <p:sldId id="644" r:id="rId34"/>
    <p:sldId id="632" r:id="rId35"/>
    <p:sldId id="635" r:id="rId36"/>
    <p:sldId id="617" r:id="rId37"/>
    <p:sldId id="642" r:id="rId38"/>
    <p:sldId id="603" r:id="rId39"/>
    <p:sldId id="645" r:id="rId40"/>
    <p:sldId id="624" r:id="rId41"/>
    <p:sldId id="625" r:id="rId42"/>
    <p:sldId id="648" r:id="rId43"/>
    <p:sldId id="618" r:id="rId44"/>
    <p:sldId id="628" r:id="rId45"/>
    <p:sldId id="621" r:id="rId46"/>
    <p:sldId id="622" r:id="rId47"/>
    <p:sldId id="623" r:id="rId48"/>
    <p:sldId id="606" r:id="rId49"/>
    <p:sldId id="649" r:id="rId50"/>
    <p:sldId id="656" r:id="rId51"/>
    <p:sldId id="657" r:id="rId52"/>
    <p:sldId id="658" r:id="rId53"/>
    <p:sldId id="659" r:id="rId54"/>
    <p:sldId id="653" r:id="rId55"/>
    <p:sldId id="651" r:id="rId56"/>
    <p:sldId id="654" r:id="rId57"/>
    <p:sldId id="655" r:id="rId58"/>
    <p:sldId id="661" r:id="rId59"/>
    <p:sldId id="662" r:id="rId60"/>
    <p:sldId id="664" r:id="rId61"/>
    <p:sldId id="663" r:id="rId62"/>
    <p:sldId id="665" r:id="rId63"/>
    <p:sldId id="666" r:id="rId64"/>
    <p:sldId id="674" r:id="rId65"/>
    <p:sldId id="670" r:id="rId66"/>
    <p:sldId id="668" r:id="rId67"/>
    <p:sldId id="669" r:id="rId68"/>
    <p:sldId id="672" r:id="rId69"/>
    <p:sldId id="338" r:id="rId70"/>
  </p:sldIdLst>
  <p:sldSz cx="9144000" cy="6858000" type="screen4x3"/>
  <p:notesSz cx="6797675" cy="9928225"/>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3300"/>
    <a:srgbClr val="4F9751"/>
    <a:srgbClr val="1F497D"/>
    <a:srgbClr val="696969"/>
    <a:srgbClr val="B2B2B2"/>
    <a:srgbClr val="FFFF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041" autoAdjust="0"/>
  </p:normalViewPr>
  <p:slideViewPr>
    <p:cSldViewPr snapToGrid="0">
      <p:cViewPr varScale="1">
        <p:scale>
          <a:sx n="111" d="100"/>
          <a:sy n="111" d="100"/>
        </p:scale>
        <p:origin x="-160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r-B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3552F7D-F668-40F4-A3F7-BD01974A0E9D}" type="datetimeFigureOut">
              <a:rPr lang="hr-BA" smtClean="0"/>
              <a:t>15.12.2017.</a:t>
            </a:fld>
            <a:endParaRPr lang="hr-B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r-B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59C745E-01D7-4B19-AF03-5A6D0FCA910D}" type="slidenum">
              <a:rPr lang="hr-BA" smtClean="0"/>
              <a:t>‹#›</a:t>
            </a:fld>
            <a:endParaRPr lang="hr-BA"/>
          </a:p>
        </p:txBody>
      </p:sp>
    </p:spTree>
    <p:extLst>
      <p:ext uri="{BB962C8B-B14F-4D97-AF65-F5344CB8AC3E}">
        <p14:creationId xmlns:p14="http://schemas.microsoft.com/office/powerpoint/2010/main" val="7766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70BD311-196A-45E2-A9B8-227934A99DF1}" type="datetimeFigureOut">
              <a:rPr lang="en-US" smtClean="0"/>
              <a:t>12/15/2017</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384485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15.12.2017.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15.12.2017.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15.12.2017.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15.12.2017.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15.12.2017.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15.12.2017.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15.12.2017.</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15.12.2017.</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15.12.2017.</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15.12.2017.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15.12.2017.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15.12.2017.</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eeadmz1-cws-wp-air.azurewebsites.net/"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eeadmz1-cws-wp-air.azurewebsites.net/products/submission-monitoring/data-submission-e2a-ut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eeadmz1-cws-wp-air.azurewebsites.net/products/submission-monitoring/data-submission-e2a-ut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eeadmz1-cws-wp-air.azurewebsites.net/products/submission-monitoring/data-submission-e2a-ut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eeadmz1-cws-wp-air.azurewebsites.net/products/data-viewers/utd-viewer/"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eeadmz1-cws-wp-air.azurewebsites.n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eeadmz1-cws-wp-air.azurewebsites.net/products/submission-monitoring/data-monitor-all-except-e2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eeadmz1-cws-wp-air.azurewebsites.net/products/submission-monitoring/data-monitor-all-except-e2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eeadmz1-cws-wp-air.azurewebsites.net/products/feedback-on-submissions/general-feedback/feedback-reports/?CountryNameParameter=Croati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eeadmz1-cws-wp-air.azurewebsites.net/products/aide-tab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aideg.apps.eea.europa.eu/?source=%7b%22query%22:%7b%22match_all%22:%7b%7d%7d,%22display_type%22:%22tabular%22%7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eeadmz1-cws-wp-air.azurewebsites.net/products/data-viewers/statistical-viewer-publi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eeadmz1-cws-wp-air.azurewebsites.net/products/data-viewers/statistical-viewer-publi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airqualitynow.eu/" TargetMode="External"/><Relationship Id="rId4" Type="http://schemas.openxmlformats.org/officeDocument/2006/relationships/hyperlink" Target="http://www.citeair.e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iszz.azo.hr/iskzl/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eea.europa.eu/themes/air/air-quality-index" TargetMode="External"/><Relationship Id="rId4" Type="http://schemas.openxmlformats.org/officeDocument/2006/relationships/hyperlink" Target="https://www.eea.europa.eu/highlights/european-air-quality-index-curren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www.eea.europa.eu/themes/air/air-quality-index"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eea.europa.eu/highlights/european-air-quality-index-curren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eea.europa.eu/themes/air/air-quality-index" TargetMode="Externa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irindex.eea.europa.e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airindex.eea.europa.eu/"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airindex.eea.europa.eu/" TargetMode="Externa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tmosphere.copernicus.eu/"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zrak.imi.h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zrak.imi.h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stampar.hr/hr/kakvoca-zraka-u-gradu-zagrebu"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zzjzpgz.hr/zrak/"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zrak.zzjziz.h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www.epa.ie/air/qualit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uk-air.defra.gov.uk/"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uk-air.defra.gov.uk/forecasting/" TargetMode="External"/><Relationship Id="rId4" Type="http://schemas.openxmlformats.org/officeDocument/2006/relationships/hyperlink" Target="https://uk-air.defra.gov.uk/"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luchtmeetnet.n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luchtmeetnet.nl/kaa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aqicn.org/map/worl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aqicn.org/map/croatia/#@g/44.183/16.2872/7z"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aqicn.org/faq/"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aqicn.org/scal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3.epa.gov/airnow/aqi_brochure_02_14.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www3.epa.gov/airnow/aqi_brochure_02_14.pdf" TargetMode="External"/><Relationship Id="rId4" Type="http://schemas.openxmlformats.org/officeDocument/2006/relationships/hyperlink" Target="https://airnow.gov/index.cfm?action=aqibasics.aqi"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epa.gov/outdoor-air-quality-data/interactive-map-air-quality-monitor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epa.maps.arcgis.com/apps/webappviewer/index.html?id=5f239fd3e72f424f98ef3d5def547eb5&amp;extent=-146.2334,13.1913,-46.3896,56.5319"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fontScale="92500" lnSpcReduction="20000"/>
          </a:bodyPr>
          <a:lstStyle/>
          <a:p>
            <a:endParaRPr lang="hr-HR" dirty="0" smtClean="0">
              <a:solidFill>
                <a:schemeClr val="bg1"/>
              </a:solidFill>
            </a:endParaRPr>
          </a:p>
          <a:p>
            <a:r>
              <a:rPr lang="hr-HR" dirty="0" smtClean="0">
                <a:solidFill>
                  <a:schemeClr val="bg1"/>
                </a:solidFill>
              </a:rPr>
              <a:t>Jačanje inspekcije zaštite okoliša </a:t>
            </a:r>
          </a:p>
          <a:p>
            <a:r>
              <a:rPr lang="hr-HR" dirty="0" smtClean="0">
                <a:solidFill>
                  <a:schemeClr val="bg1"/>
                </a:solidFill>
              </a:rPr>
              <a:t>radi učinkovite kontrole </a:t>
            </a:r>
          </a:p>
          <a:p>
            <a:r>
              <a:rPr lang="hr-HR" dirty="0" smtClean="0">
                <a:solidFill>
                  <a:schemeClr val="bg1"/>
                </a:solidFill>
              </a:rPr>
              <a:t>praćenja kakvoće zraka i </a:t>
            </a:r>
          </a:p>
          <a:p>
            <a:r>
              <a:rPr lang="hr-HR" dirty="0" smtClean="0">
                <a:solidFill>
                  <a:schemeClr val="bg1"/>
                </a:solidFill>
              </a:rPr>
              <a:t>sustava trgovanja emisijskim jedinicama </a:t>
            </a:r>
          </a:p>
          <a:p>
            <a:r>
              <a:rPr lang="hr-HR" dirty="0" smtClean="0">
                <a:solidFill>
                  <a:schemeClr val="bg1"/>
                </a:solidFill>
              </a:rPr>
              <a:t>stakleničkih plinova, </a:t>
            </a:r>
          </a:p>
          <a:p>
            <a:r>
              <a:rPr lang="hr-HR" dirty="0" smtClean="0">
                <a:solidFill>
                  <a:schemeClr val="bg1"/>
                </a:solidFill>
              </a:rPr>
              <a:t>kako bi se postigla bolja kvaliteta zraka </a:t>
            </a:r>
          </a:p>
          <a:p>
            <a:r>
              <a:rPr lang="hr-HR" dirty="0" smtClean="0">
                <a:solidFill>
                  <a:schemeClr val="bg1"/>
                </a:solidFill>
              </a:rPr>
              <a:t>u Republici Hrvatskoj</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7024693" y="6625760"/>
            <a:ext cx="2111313"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a:solidFill>
                  <a:schemeClr val="accent1">
                    <a:lumMod val="50000"/>
                  </a:schemeClr>
                </a:solidFill>
              </a:rPr>
              <a:t>Ovaj projekt financira Europska unija</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15.2 „NEAR REAL TIME” IZVJEŠTAVANJE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58309"/>
            <a:ext cx="8930937" cy="1138773"/>
          </a:xfrm>
          <a:prstGeom prst="rect">
            <a:avLst/>
          </a:prstGeom>
        </p:spPr>
        <p:txBody>
          <a:bodyPr wrap="square">
            <a:spAutoFit/>
          </a:bodyPr>
          <a:lstStyle/>
          <a:p>
            <a:pPr marL="0" lvl="1">
              <a:spcBef>
                <a:spcPct val="20000"/>
              </a:spcBef>
            </a:pPr>
            <a:r>
              <a:rPr lang="pl-PL" sz="2400" b="1" dirty="0">
                <a:solidFill>
                  <a:srgbClr val="1F497D"/>
                </a:solidFill>
              </a:rPr>
              <a:t>Europen Air Quality Portal</a:t>
            </a:r>
            <a:endParaRPr lang="pl-PL" sz="2000" dirty="0" smtClean="0">
              <a:solidFill>
                <a:srgbClr val="0070C0"/>
              </a:solidFill>
            </a:endParaRPr>
          </a:p>
          <a:p>
            <a:pPr marL="0" lvl="1">
              <a:spcBef>
                <a:spcPct val="20000"/>
              </a:spcBef>
            </a:pPr>
            <a:r>
              <a:rPr lang="pl-PL" sz="2000" dirty="0" smtClean="0">
                <a:solidFill>
                  <a:srgbClr val="0070C0"/>
                </a:solidFill>
              </a:rPr>
              <a:t>Prikaz dostavljenih  </a:t>
            </a:r>
            <a:r>
              <a:rPr lang="pl-PL" sz="2000" b="1" dirty="0" smtClean="0">
                <a:solidFill>
                  <a:srgbClr val="0070C0"/>
                </a:solidFill>
              </a:rPr>
              <a:t>UTD</a:t>
            </a:r>
            <a:r>
              <a:rPr lang="pl-PL" sz="2000" dirty="0" smtClean="0">
                <a:solidFill>
                  <a:srgbClr val="0070C0"/>
                </a:solidFill>
              </a:rPr>
              <a:t> podataka omogućen je putem preglednika/alata na </a:t>
            </a:r>
            <a:r>
              <a:rPr lang="hr-BA" sz="2000" b="1" dirty="0">
                <a:solidFill>
                  <a:srgbClr val="0070C0"/>
                </a:solidFill>
              </a:rPr>
              <a:t>European Air Quality </a:t>
            </a:r>
            <a:r>
              <a:rPr lang="hr-BA" sz="2000" b="1" dirty="0" smtClean="0">
                <a:solidFill>
                  <a:srgbClr val="0070C0"/>
                </a:solidFill>
              </a:rPr>
              <a:t>Portal-u </a:t>
            </a:r>
            <a:r>
              <a:rPr lang="hr-BA" sz="2000" dirty="0">
                <a:solidFill>
                  <a:srgbClr val="0070C0"/>
                </a:solidFill>
              </a:rPr>
              <a:t>kojega razvija, održava i vodi </a:t>
            </a:r>
            <a:r>
              <a:rPr lang="hr-BA" sz="2000" dirty="0" smtClean="0">
                <a:solidFill>
                  <a:srgbClr val="0070C0"/>
                </a:solidFill>
              </a:rPr>
              <a:t>EEA</a:t>
            </a:r>
            <a:endParaRPr lang="pl-PL" sz="2000" dirty="0">
              <a:solidFill>
                <a:srgbClr val="0070C0"/>
              </a:solidFill>
            </a:endParaRPr>
          </a:p>
        </p:txBody>
      </p:sp>
      <p:sp>
        <p:nvSpPr>
          <p:cNvPr id="13" name="Rectangle 12"/>
          <p:cNvSpPr/>
          <p:nvPr/>
        </p:nvSpPr>
        <p:spPr>
          <a:xfrm>
            <a:off x="173206" y="3127215"/>
            <a:ext cx="3049388" cy="2246769"/>
          </a:xfrm>
          <a:prstGeom prst="rect">
            <a:avLst/>
          </a:prstGeom>
        </p:spPr>
        <p:txBody>
          <a:bodyPr wrap="square">
            <a:spAutoFit/>
          </a:bodyPr>
          <a:lstStyle/>
          <a:p>
            <a:pPr marL="0" lvl="1">
              <a:spcBef>
                <a:spcPct val="20000"/>
              </a:spcBef>
            </a:pPr>
            <a:r>
              <a:rPr lang="pl-PL" sz="2000" dirty="0" smtClean="0">
                <a:solidFill>
                  <a:srgbClr val="0070C0"/>
                </a:solidFill>
              </a:rPr>
              <a:t>Na Portalu se nalate preglednici/alati koji omogućuju </a:t>
            </a:r>
            <a:r>
              <a:rPr lang="pl-PL" sz="2000" dirty="0">
                <a:solidFill>
                  <a:srgbClr val="0070C0"/>
                </a:solidFill>
              </a:rPr>
              <a:t>praćenje procesa dostave </a:t>
            </a:r>
            <a:r>
              <a:rPr lang="pl-PL" sz="2000" dirty="0" smtClean="0">
                <a:solidFill>
                  <a:srgbClr val="0070C0"/>
                </a:solidFill>
              </a:rPr>
              <a:t>podataka, a može im </a:t>
            </a:r>
            <a:r>
              <a:rPr lang="pl-PL" sz="2000" dirty="0">
                <a:solidFill>
                  <a:srgbClr val="0070C0"/>
                </a:solidFill>
              </a:rPr>
              <a:t>se pristupiti preko trake izbornika </a:t>
            </a:r>
            <a:r>
              <a:rPr lang="pl-PL" sz="2000" dirty="0" smtClean="0">
                <a:solidFill>
                  <a:srgbClr val="0070C0"/>
                </a:solidFill>
              </a:rPr>
              <a:t>u kartici PRODUCTS.</a:t>
            </a:r>
            <a:endParaRPr lang="pl-PL" sz="2000" dirty="0">
              <a:solidFill>
                <a:srgbClr val="0070C0"/>
              </a:solidFill>
            </a:endParaRPr>
          </a:p>
        </p:txBody>
      </p:sp>
      <p:grpSp>
        <p:nvGrpSpPr>
          <p:cNvPr id="15" name="Group 14"/>
          <p:cNvGrpSpPr/>
          <p:nvPr/>
        </p:nvGrpSpPr>
        <p:grpSpPr>
          <a:xfrm>
            <a:off x="3523775" y="2625069"/>
            <a:ext cx="5296375" cy="3232882"/>
            <a:chOff x="3869962" y="3076844"/>
            <a:chExt cx="4816872" cy="2677787"/>
          </a:xfrm>
        </p:grpSpPr>
        <p:pic>
          <p:nvPicPr>
            <p:cNvPr id="16" name="Picture 15"/>
            <p:cNvPicPr>
              <a:picLocks noChangeAspect="1"/>
            </p:cNvPicPr>
            <p:nvPr/>
          </p:nvPicPr>
          <p:blipFill>
            <a:blip r:embed="rId4"/>
            <a:stretch>
              <a:fillRect/>
            </a:stretch>
          </p:blipFill>
          <p:spPr>
            <a:xfrm>
              <a:off x="3869962" y="3076844"/>
              <a:ext cx="4816872" cy="2677787"/>
            </a:xfrm>
            <a:prstGeom prst="rect">
              <a:avLst/>
            </a:prstGeom>
          </p:spPr>
        </p:pic>
        <p:sp>
          <p:nvSpPr>
            <p:cNvPr id="17" name="Oval 16"/>
            <p:cNvSpPr/>
            <p:nvPr/>
          </p:nvSpPr>
          <p:spPr>
            <a:xfrm>
              <a:off x="7315200" y="3474021"/>
              <a:ext cx="506027" cy="147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sp>
        <p:nvSpPr>
          <p:cNvPr id="4" name="Rectangle 3"/>
          <p:cNvSpPr/>
          <p:nvPr/>
        </p:nvSpPr>
        <p:spPr>
          <a:xfrm>
            <a:off x="173206" y="5948243"/>
            <a:ext cx="6207711"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http://eeadmz1-cws-wp-air.azurewebsites.net/</a:t>
            </a:r>
            <a:endParaRPr lang="pl-PL" sz="2000" dirty="0">
              <a:solidFill>
                <a:srgbClr val="0070C0"/>
              </a:solidFill>
            </a:endParaRPr>
          </a:p>
        </p:txBody>
      </p:sp>
    </p:spTree>
    <p:extLst>
      <p:ext uri="{BB962C8B-B14F-4D97-AF65-F5344CB8AC3E}">
        <p14:creationId xmlns:p14="http://schemas.microsoft.com/office/powerpoint/2010/main" val="3506557638"/>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4" y="1482818"/>
            <a:ext cx="3123268" cy="2985433"/>
          </a:xfrm>
          <a:prstGeom prst="rect">
            <a:avLst/>
          </a:prstGeom>
        </p:spPr>
        <p:txBody>
          <a:bodyPr wrap="square">
            <a:spAutoFit/>
          </a:bodyPr>
          <a:lstStyle/>
          <a:p>
            <a:pPr marL="0" lvl="1">
              <a:spcBef>
                <a:spcPct val="20000"/>
              </a:spcBef>
            </a:pPr>
            <a:r>
              <a:rPr lang="pl-PL" sz="2400" b="1" dirty="0" smtClean="0">
                <a:solidFill>
                  <a:srgbClr val="1F497D"/>
                </a:solidFill>
              </a:rPr>
              <a:t>Status </a:t>
            </a:r>
            <a:r>
              <a:rPr lang="pl-PL" sz="2400" b="1" dirty="0">
                <a:solidFill>
                  <a:srgbClr val="1F497D"/>
                </a:solidFill>
              </a:rPr>
              <a:t>dostave UTD podataka</a:t>
            </a:r>
          </a:p>
          <a:p>
            <a:pPr marL="0" lvl="1">
              <a:spcBef>
                <a:spcPct val="20000"/>
              </a:spcBef>
            </a:pPr>
            <a:r>
              <a:rPr lang="pl-PL" sz="2000" dirty="0" smtClean="0">
                <a:solidFill>
                  <a:srgbClr val="0070C0"/>
                </a:solidFill>
              </a:rPr>
              <a:t>- za </a:t>
            </a:r>
            <a:r>
              <a:rPr lang="pl-PL" sz="2000" dirty="0">
                <a:solidFill>
                  <a:srgbClr val="0070C0"/>
                </a:solidFill>
              </a:rPr>
              <a:t>svaku državu je prikazano vrijeme zadnje dostave UTD </a:t>
            </a:r>
            <a:r>
              <a:rPr lang="pl-PL" sz="2000" dirty="0" smtClean="0">
                <a:solidFill>
                  <a:srgbClr val="0070C0"/>
                </a:solidFill>
              </a:rPr>
              <a:t>podataka za svaku onečišćujuću tvar u kartici: </a:t>
            </a:r>
            <a:r>
              <a:rPr lang="pl-PL" dirty="0" smtClean="0">
                <a:solidFill>
                  <a:srgbClr val="0070C0"/>
                </a:solidFill>
              </a:rPr>
              <a:t>PRODUCTS / SUBMISSION MONITORING / DATA MONITOR-E2A (UTD)</a:t>
            </a:r>
            <a:endParaRPr lang="pl-PL" dirty="0">
              <a:solidFill>
                <a:srgbClr val="0070C0"/>
              </a:solidFill>
            </a:endParaRPr>
          </a:p>
        </p:txBody>
      </p:sp>
      <p:sp>
        <p:nvSpPr>
          <p:cNvPr id="8" name="Rectangle 7"/>
          <p:cNvSpPr/>
          <p:nvPr/>
        </p:nvSpPr>
        <p:spPr>
          <a:xfrm>
            <a:off x="0" y="4915661"/>
            <a:ext cx="3206591" cy="1200329"/>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10" name="Picture 9"/>
          <p:cNvPicPr>
            <a:picLocks noChangeAspect="1"/>
          </p:cNvPicPr>
          <p:nvPr/>
        </p:nvPicPr>
        <p:blipFill>
          <a:blip r:embed="rId5"/>
          <a:stretch>
            <a:fillRect/>
          </a:stretch>
        </p:blipFill>
        <p:spPr>
          <a:xfrm>
            <a:off x="3287552" y="1101710"/>
            <a:ext cx="5733637" cy="4917675"/>
          </a:xfrm>
          <a:prstGeom prst="rect">
            <a:avLst/>
          </a:prstGeom>
        </p:spPr>
      </p:pic>
    </p:spTree>
    <p:extLst>
      <p:ext uri="{BB962C8B-B14F-4D97-AF65-F5344CB8AC3E}">
        <p14:creationId xmlns:p14="http://schemas.microsoft.com/office/powerpoint/2010/main" val="3236062592"/>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99" y="1410893"/>
            <a:ext cx="2513886" cy="2185214"/>
          </a:xfrm>
          <a:prstGeom prst="rect">
            <a:avLst/>
          </a:prstGeom>
        </p:spPr>
        <p:txBody>
          <a:bodyPr wrap="square">
            <a:spAutoFit/>
          </a:bodyPr>
          <a:lstStyle/>
          <a:p>
            <a:pPr marL="0" lvl="1">
              <a:spcBef>
                <a:spcPct val="20000"/>
              </a:spcBef>
            </a:pPr>
            <a:r>
              <a:rPr lang="pl-PL" sz="2400" b="1" dirty="0" smtClean="0">
                <a:solidFill>
                  <a:srgbClr val="1F497D"/>
                </a:solidFill>
              </a:rPr>
              <a:t>Status </a:t>
            </a:r>
            <a:r>
              <a:rPr lang="pl-PL" sz="2400" b="1" dirty="0">
                <a:solidFill>
                  <a:srgbClr val="1F497D"/>
                </a:solidFill>
              </a:rPr>
              <a:t>dostave UTD podataka</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Isto je prikazano i na karti - za sve onečišćujuće tvari</a:t>
            </a:r>
            <a:endParaRPr lang="pl-PL" sz="2000" dirty="0">
              <a:solidFill>
                <a:srgbClr val="0070C0"/>
              </a:solidFill>
            </a:endParaRPr>
          </a:p>
        </p:txBody>
      </p:sp>
      <p:sp>
        <p:nvSpPr>
          <p:cNvPr id="8" name="Rectangle 7"/>
          <p:cNvSpPr/>
          <p:nvPr/>
        </p:nvSpPr>
        <p:spPr>
          <a:xfrm>
            <a:off x="151013" y="5564749"/>
            <a:ext cx="8975324" cy="646331"/>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3" name="Picture 2"/>
          <p:cNvPicPr>
            <a:picLocks noChangeAspect="1"/>
          </p:cNvPicPr>
          <p:nvPr/>
        </p:nvPicPr>
        <p:blipFill>
          <a:blip r:embed="rId5"/>
          <a:stretch>
            <a:fillRect/>
          </a:stretch>
        </p:blipFill>
        <p:spPr>
          <a:xfrm>
            <a:off x="2661422" y="1410893"/>
            <a:ext cx="6311821" cy="4115501"/>
          </a:xfrm>
          <a:prstGeom prst="rect">
            <a:avLst/>
          </a:prstGeom>
        </p:spPr>
      </p:pic>
    </p:spTree>
    <p:extLst>
      <p:ext uri="{BB962C8B-B14F-4D97-AF65-F5344CB8AC3E}">
        <p14:creationId xmlns:p14="http://schemas.microsoft.com/office/powerpoint/2010/main" val="783407471"/>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8" name="Rectangle 7"/>
          <p:cNvSpPr/>
          <p:nvPr/>
        </p:nvSpPr>
        <p:spPr>
          <a:xfrm>
            <a:off x="62144" y="4915661"/>
            <a:ext cx="3144447" cy="1200329"/>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3" name="Picture 2"/>
          <p:cNvPicPr>
            <a:picLocks noChangeAspect="1"/>
          </p:cNvPicPr>
          <p:nvPr/>
        </p:nvPicPr>
        <p:blipFill>
          <a:blip r:embed="rId5"/>
          <a:stretch>
            <a:fillRect/>
          </a:stretch>
        </p:blipFill>
        <p:spPr>
          <a:xfrm>
            <a:off x="3537178" y="1060185"/>
            <a:ext cx="5503047" cy="5253962"/>
          </a:xfrm>
          <a:prstGeom prst="rect">
            <a:avLst/>
          </a:prstGeom>
        </p:spPr>
      </p:pic>
      <p:sp>
        <p:nvSpPr>
          <p:cNvPr id="14" name="Rectangle 13"/>
          <p:cNvSpPr/>
          <p:nvPr/>
        </p:nvSpPr>
        <p:spPr>
          <a:xfrm>
            <a:off x="237125" y="1467169"/>
            <a:ext cx="2513672" cy="3108543"/>
          </a:xfrm>
          <a:prstGeom prst="rect">
            <a:avLst/>
          </a:prstGeom>
        </p:spPr>
        <p:txBody>
          <a:bodyPr wrap="square">
            <a:spAutoFit/>
          </a:bodyPr>
          <a:lstStyle/>
          <a:p>
            <a:pPr marL="0" lvl="1">
              <a:spcBef>
                <a:spcPct val="20000"/>
              </a:spcBef>
            </a:pPr>
            <a:r>
              <a:rPr lang="pl-PL" sz="2400" b="1" dirty="0" smtClean="0">
                <a:solidFill>
                  <a:srgbClr val="1F497D"/>
                </a:solidFill>
              </a:rPr>
              <a:t>Status </a:t>
            </a:r>
            <a:r>
              <a:rPr lang="pl-PL" sz="2400" b="1" dirty="0">
                <a:solidFill>
                  <a:srgbClr val="1F497D"/>
                </a:solidFill>
              </a:rPr>
              <a:t>dostave UTD podataka</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Također je grafički prikazana količina dostavljenih UTD podataka - za </a:t>
            </a:r>
            <a:r>
              <a:rPr lang="pl-PL" sz="2000" dirty="0">
                <a:solidFill>
                  <a:srgbClr val="0070C0"/>
                </a:solidFill>
              </a:rPr>
              <a:t>svaku državu </a:t>
            </a:r>
            <a:r>
              <a:rPr lang="pl-PL" sz="2000" dirty="0" smtClean="0">
                <a:solidFill>
                  <a:srgbClr val="0070C0"/>
                </a:solidFill>
              </a:rPr>
              <a:t>za svaku onečišćujuću tvar</a:t>
            </a:r>
            <a:endParaRPr lang="pl-PL" sz="2000" dirty="0">
              <a:solidFill>
                <a:srgbClr val="0070C0"/>
              </a:solidFill>
            </a:endParaRPr>
          </a:p>
        </p:txBody>
      </p:sp>
    </p:spTree>
    <p:extLst>
      <p:ext uri="{BB962C8B-B14F-4D97-AF65-F5344CB8AC3E}">
        <p14:creationId xmlns:p14="http://schemas.microsoft.com/office/powerpoint/2010/main" val="3440349058"/>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2971086" y="1081987"/>
            <a:ext cx="6090700" cy="4715023"/>
          </a:xfrm>
          <a:prstGeom prst="rect">
            <a:avLst/>
          </a:prstGeom>
        </p:spPr>
      </p:pic>
      <p:sp>
        <p:nvSpPr>
          <p:cNvPr id="12" name="Rectangle 11"/>
          <p:cNvSpPr/>
          <p:nvPr/>
        </p:nvSpPr>
        <p:spPr>
          <a:xfrm>
            <a:off x="0" y="5742840"/>
            <a:ext cx="9024771" cy="400110"/>
          </a:xfrm>
          <a:prstGeom prst="rect">
            <a:avLst/>
          </a:prstGeom>
        </p:spPr>
        <p:txBody>
          <a:bodyPr wrap="square">
            <a:spAutoFit/>
          </a:bodyPr>
          <a:lstStyle/>
          <a:p>
            <a:pPr marL="0" lvl="1">
              <a:spcBef>
                <a:spcPct val="20000"/>
              </a:spcBef>
            </a:pPr>
            <a:r>
              <a:rPr lang="pl-PL" sz="2000" dirty="0" smtClean="0">
                <a:solidFill>
                  <a:srgbClr val="1F497D"/>
                </a:solidFill>
                <a:hlinkClick r:id="rId5"/>
              </a:rPr>
              <a:t>http</a:t>
            </a:r>
            <a:r>
              <a:rPr lang="pl-PL" sz="2000" dirty="0">
                <a:solidFill>
                  <a:srgbClr val="1F497D"/>
                </a:solidFill>
                <a:hlinkClick r:id="rId5"/>
              </a:rPr>
              <a:t>://eeadmz1-cws-wp-air.azurewebsites.net/products/data-viewers/utd-viewer</a:t>
            </a:r>
            <a:r>
              <a:rPr lang="pl-PL" sz="2000" dirty="0" smtClean="0">
                <a:solidFill>
                  <a:srgbClr val="1F497D"/>
                </a:solidFill>
                <a:hlinkClick r:id="rId5"/>
              </a:rPr>
              <a:t>/</a:t>
            </a:r>
            <a:endParaRPr lang="pl-PL" sz="2000" dirty="0">
              <a:solidFill>
                <a:srgbClr val="1F497D"/>
              </a:solidFill>
            </a:endParaRPr>
          </a:p>
        </p:txBody>
      </p:sp>
      <p:sp>
        <p:nvSpPr>
          <p:cNvPr id="13" name="Rectangle 12"/>
          <p:cNvSpPr/>
          <p:nvPr/>
        </p:nvSpPr>
        <p:spPr>
          <a:xfrm>
            <a:off x="142044" y="1482818"/>
            <a:ext cx="2746828" cy="3465564"/>
          </a:xfrm>
          <a:prstGeom prst="rect">
            <a:avLst/>
          </a:prstGeom>
        </p:spPr>
        <p:txBody>
          <a:bodyPr wrap="square">
            <a:spAutoFit/>
          </a:bodyPr>
          <a:lstStyle/>
          <a:p>
            <a:pPr marL="0" lvl="1">
              <a:spcBef>
                <a:spcPct val="20000"/>
              </a:spcBef>
            </a:pPr>
            <a:r>
              <a:rPr lang="pl-PL" sz="2400" b="1" dirty="0" smtClean="0">
                <a:solidFill>
                  <a:srgbClr val="1F497D"/>
                </a:solidFill>
              </a:rPr>
              <a:t>UTD podaci</a:t>
            </a:r>
            <a:endParaRPr lang="pl-PL" sz="2400" b="1" dirty="0">
              <a:solidFill>
                <a:srgbClr val="1F497D"/>
              </a:solidFill>
            </a:endParaRPr>
          </a:p>
          <a:p>
            <a:pPr marL="0" lvl="1">
              <a:spcBef>
                <a:spcPct val="20000"/>
              </a:spcBef>
            </a:pPr>
            <a:r>
              <a:rPr lang="pl-PL" sz="2000" dirty="0" smtClean="0">
                <a:solidFill>
                  <a:srgbClr val="0070C0"/>
                </a:solidFill>
              </a:rPr>
              <a:t>mogu se pregledavati na pregledniku u kartici: </a:t>
            </a:r>
            <a:r>
              <a:rPr lang="pl-PL" dirty="0" smtClean="0">
                <a:solidFill>
                  <a:srgbClr val="0070C0"/>
                </a:solidFill>
              </a:rPr>
              <a:t>PRODUCTS / DATA VIEWERS / UTD </a:t>
            </a:r>
            <a:r>
              <a:rPr lang="pl-PL" dirty="0">
                <a:solidFill>
                  <a:srgbClr val="0070C0"/>
                </a:solidFill>
              </a:rPr>
              <a:t>VIEWERS</a:t>
            </a:r>
            <a:endParaRPr lang="pl-PL" dirty="0" smtClean="0">
              <a:solidFill>
                <a:srgbClr val="0070C0"/>
              </a:solidFill>
            </a:endParaRPr>
          </a:p>
          <a:p>
            <a:pPr marL="285750" lvl="1" indent="-285750">
              <a:spcBef>
                <a:spcPct val="20000"/>
              </a:spcBef>
              <a:buFontTx/>
              <a:buChar char="-"/>
            </a:pPr>
            <a:endParaRPr lang="pl-PL" dirty="0">
              <a:solidFill>
                <a:srgbClr val="0070C0"/>
              </a:solidFill>
            </a:endParaRPr>
          </a:p>
          <a:p>
            <a:pPr marL="0" lvl="1">
              <a:spcBef>
                <a:spcPct val="20000"/>
              </a:spcBef>
            </a:pPr>
            <a:r>
              <a:rPr lang="pl-PL" dirty="0" smtClean="0">
                <a:solidFill>
                  <a:srgbClr val="0070C0"/>
                </a:solidFill>
              </a:rPr>
              <a:t>UTD podaci mogu se pretraživati po onečišćujućoj tvari, vremenu usrednjavanja te tipu stanice i područja</a:t>
            </a:r>
          </a:p>
        </p:txBody>
      </p:sp>
    </p:spTree>
    <p:extLst>
      <p:ext uri="{BB962C8B-B14F-4D97-AF65-F5344CB8AC3E}">
        <p14:creationId xmlns:p14="http://schemas.microsoft.com/office/powerpoint/2010/main" val="2084206497"/>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359968"/>
            <a:ext cx="8930937" cy="1077218"/>
          </a:xfrm>
          <a:prstGeom prst="rect">
            <a:avLst/>
          </a:prstGeom>
        </p:spPr>
        <p:txBody>
          <a:bodyPr wrap="square">
            <a:spAutoFit/>
          </a:bodyPr>
          <a:lstStyle/>
          <a:p>
            <a:pPr marL="0" lvl="1">
              <a:spcBef>
                <a:spcPct val="20000"/>
              </a:spcBef>
            </a:pPr>
            <a:r>
              <a:rPr lang="pl-PL" sz="2000" dirty="0" smtClean="0">
                <a:solidFill>
                  <a:srgbClr val="0070C0"/>
                </a:solidFill>
              </a:rPr>
              <a:t>Prikaz </a:t>
            </a:r>
            <a:r>
              <a:rPr lang="pl-PL" sz="2000" dirty="0">
                <a:solidFill>
                  <a:srgbClr val="0070C0"/>
                </a:solidFill>
              </a:rPr>
              <a:t>podataka putem interneta (weba) </a:t>
            </a:r>
            <a:r>
              <a:rPr lang="pl-PL" sz="2000" dirty="0" smtClean="0">
                <a:solidFill>
                  <a:srgbClr val="0070C0"/>
                </a:solidFill>
              </a:rPr>
              <a:t>omogućen je putem preglednika/alata na </a:t>
            </a:r>
            <a:r>
              <a:rPr lang="hr-BA" sz="2000" b="1" dirty="0">
                <a:solidFill>
                  <a:srgbClr val="0070C0"/>
                </a:solidFill>
              </a:rPr>
              <a:t>European Air Quality </a:t>
            </a:r>
            <a:r>
              <a:rPr lang="hr-BA" sz="2000" b="1" dirty="0" smtClean="0">
                <a:solidFill>
                  <a:srgbClr val="0070C0"/>
                </a:solidFill>
              </a:rPr>
              <a:t>Portal-a </a:t>
            </a:r>
            <a:r>
              <a:rPr lang="hr-BA" sz="2000" dirty="0">
                <a:solidFill>
                  <a:srgbClr val="0070C0"/>
                </a:solidFill>
              </a:rPr>
              <a:t>kojega </a:t>
            </a:r>
            <a:r>
              <a:rPr lang="hr-BA" sz="2000" dirty="0" smtClean="0">
                <a:solidFill>
                  <a:srgbClr val="0070C0"/>
                </a:solidFill>
              </a:rPr>
              <a:t>razvija, održava </a:t>
            </a:r>
            <a:r>
              <a:rPr lang="hr-BA" sz="2000" dirty="0">
                <a:solidFill>
                  <a:srgbClr val="0070C0"/>
                </a:solidFill>
              </a:rPr>
              <a:t>i vodi EEA</a:t>
            </a:r>
            <a:endParaRPr lang="pl-PL" sz="2000" dirty="0">
              <a:solidFill>
                <a:srgbClr val="0070C0"/>
              </a:solidFill>
            </a:endParaRPr>
          </a:p>
          <a:p>
            <a:pPr marL="0" lvl="1">
              <a:spcBef>
                <a:spcPct val="20000"/>
              </a:spcBef>
            </a:pPr>
            <a:r>
              <a:rPr lang="pl-PL" sz="2000" dirty="0" smtClean="0">
                <a:solidFill>
                  <a:srgbClr val="0070C0"/>
                </a:solidFill>
                <a:hlinkClick r:id="rId4"/>
              </a:rPr>
              <a:t>http</a:t>
            </a:r>
            <a:r>
              <a:rPr lang="pl-PL" sz="2000" dirty="0">
                <a:solidFill>
                  <a:srgbClr val="0070C0"/>
                </a:solidFill>
                <a:hlinkClick r:id="rId4"/>
              </a:rPr>
              <a:t>://eeadmz1-cws-wp-air.azurewebsites.net</a:t>
            </a:r>
            <a:r>
              <a:rPr lang="pl-PL" sz="2000" dirty="0" smtClean="0">
                <a:solidFill>
                  <a:srgbClr val="0070C0"/>
                </a:solidFill>
                <a:hlinkClick r:id="rId4"/>
              </a:rPr>
              <a:t>/</a:t>
            </a:r>
            <a:endParaRPr lang="pl-PL" sz="2000" dirty="0" smtClean="0">
              <a:solidFill>
                <a:srgbClr val="0070C0"/>
              </a:solidFill>
            </a:endParaRPr>
          </a:p>
        </p:txBody>
      </p:sp>
      <p:sp>
        <p:nvSpPr>
          <p:cNvPr id="13" name="Rectangle 12"/>
          <p:cNvSpPr/>
          <p:nvPr/>
        </p:nvSpPr>
        <p:spPr>
          <a:xfrm>
            <a:off x="266516" y="3034821"/>
            <a:ext cx="2414542" cy="2554545"/>
          </a:xfrm>
          <a:prstGeom prst="rect">
            <a:avLst/>
          </a:prstGeom>
        </p:spPr>
        <p:txBody>
          <a:bodyPr wrap="square">
            <a:spAutoFit/>
          </a:bodyPr>
          <a:lstStyle/>
          <a:p>
            <a:pPr marL="0" lvl="1">
              <a:spcBef>
                <a:spcPct val="20000"/>
              </a:spcBef>
            </a:pPr>
            <a:r>
              <a:rPr lang="pl-PL" sz="2000" dirty="0" smtClean="0">
                <a:solidFill>
                  <a:srgbClr val="0070C0"/>
                </a:solidFill>
              </a:rPr>
              <a:t>Dostupni preglednici/alati omogućuju </a:t>
            </a:r>
            <a:r>
              <a:rPr lang="pl-PL" sz="2000" dirty="0">
                <a:solidFill>
                  <a:srgbClr val="0070C0"/>
                </a:solidFill>
              </a:rPr>
              <a:t>praćenje procesa dostave </a:t>
            </a:r>
            <a:r>
              <a:rPr lang="pl-PL" sz="2000" dirty="0" smtClean="0">
                <a:solidFill>
                  <a:srgbClr val="0070C0"/>
                </a:solidFill>
              </a:rPr>
              <a:t>podataka, a može im </a:t>
            </a:r>
            <a:r>
              <a:rPr lang="pl-PL" sz="2000" dirty="0">
                <a:solidFill>
                  <a:srgbClr val="0070C0"/>
                </a:solidFill>
              </a:rPr>
              <a:t>se pristupiti preko trake izbornika </a:t>
            </a:r>
            <a:r>
              <a:rPr lang="pl-PL" sz="2000" dirty="0" smtClean="0">
                <a:solidFill>
                  <a:srgbClr val="0070C0"/>
                </a:solidFill>
              </a:rPr>
              <a:t>u kartici PRODUCTS.</a:t>
            </a:r>
            <a:endParaRPr lang="pl-PL" sz="2000" dirty="0">
              <a:solidFill>
                <a:srgbClr val="0070C0"/>
              </a:solidFill>
            </a:endParaRPr>
          </a:p>
        </p:txBody>
      </p:sp>
      <p:grpSp>
        <p:nvGrpSpPr>
          <p:cNvPr id="10" name="Group 9"/>
          <p:cNvGrpSpPr/>
          <p:nvPr/>
        </p:nvGrpSpPr>
        <p:grpSpPr>
          <a:xfrm>
            <a:off x="3045041" y="2501755"/>
            <a:ext cx="5965793" cy="3757002"/>
            <a:chOff x="3869962" y="3076844"/>
            <a:chExt cx="4816872" cy="2677787"/>
          </a:xfrm>
        </p:grpSpPr>
        <p:pic>
          <p:nvPicPr>
            <p:cNvPr id="3" name="Picture 2"/>
            <p:cNvPicPr>
              <a:picLocks noChangeAspect="1"/>
            </p:cNvPicPr>
            <p:nvPr/>
          </p:nvPicPr>
          <p:blipFill>
            <a:blip r:embed="rId5"/>
            <a:stretch>
              <a:fillRect/>
            </a:stretch>
          </p:blipFill>
          <p:spPr>
            <a:xfrm>
              <a:off x="3869962" y="3076844"/>
              <a:ext cx="4816872" cy="2677787"/>
            </a:xfrm>
            <a:prstGeom prst="rect">
              <a:avLst/>
            </a:prstGeom>
          </p:spPr>
        </p:pic>
        <p:sp>
          <p:nvSpPr>
            <p:cNvPr id="8" name="Oval 7"/>
            <p:cNvSpPr/>
            <p:nvPr/>
          </p:nvSpPr>
          <p:spPr>
            <a:xfrm>
              <a:off x="7315200" y="3474021"/>
              <a:ext cx="506027" cy="147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spTree>
    <p:extLst>
      <p:ext uri="{BB962C8B-B14F-4D97-AF65-F5344CB8AC3E}">
        <p14:creationId xmlns:p14="http://schemas.microsoft.com/office/powerpoint/2010/main" val="3131156216"/>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1356032"/>
            <a:ext cx="9098770" cy="1138773"/>
          </a:xfrm>
          <a:prstGeom prst="rect">
            <a:avLst/>
          </a:prstGeom>
        </p:spPr>
        <p:txBody>
          <a:bodyPr wrap="square">
            <a:spAutoFit/>
          </a:bodyPr>
          <a:lstStyle/>
          <a:p>
            <a:pPr marL="0" lvl="1">
              <a:spcBef>
                <a:spcPct val="20000"/>
              </a:spcBef>
            </a:pPr>
            <a:r>
              <a:rPr lang="pl-PL" sz="2400" b="1" dirty="0">
                <a:solidFill>
                  <a:srgbClr val="1F497D"/>
                </a:solidFill>
              </a:rPr>
              <a:t>Europen Air Quality Portal</a:t>
            </a:r>
            <a:endParaRPr lang="pl-PL" sz="2000" dirty="0" smtClean="0">
              <a:solidFill>
                <a:srgbClr val="0070C0"/>
              </a:solidFill>
            </a:endParaRPr>
          </a:p>
          <a:p>
            <a:pPr marL="0" lvl="1">
              <a:spcBef>
                <a:spcPct val="20000"/>
              </a:spcBef>
            </a:pPr>
            <a:r>
              <a:rPr lang="pl-PL" sz="2000" dirty="0" smtClean="0">
                <a:solidFill>
                  <a:srgbClr val="0070C0"/>
                </a:solidFill>
              </a:rPr>
              <a:t>Različiti </a:t>
            </a:r>
            <a:r>
              <a:rPr lang="pl-PL" sz="2000" dirty="0">
                <a:solidFill>
                  <a:srgbClr val="0070C0"/>
                </a:solidFill>
              </a:rPr>
              <a:t>tokovi podataka </a:t>
            </a:r>
            <a:r>
              <a:rPr lang="pl-PL" sz="2000" dirty="0" smtClean="0">
                <a:solidFill>
                  <a:srgbClr val="0070C0"/>
                </a:solidFill>
              </a:rPr>
              <a:t>prikazani </a:t>
            </a:r>
            <a:r>
              <a:rPr lang="pl-PL" sz="2000" dirty="0">
                <a:solidFill>
                  <a:srgbClr val="0070C0"/>
                </a:solidFill>
              </a:rPr>
              <a:t>su na </a:t>
            </a:r>
            <a:r>
              <a:rPr lang="pl-PL" sz="2000" dirty="0" smtClean="0">
                <a:solidFill>
                  <a:srgbClr val="0070C0"/>
                </a:solidFill>
              </a:rPr>
              <a:t>slici. Dostavljeni podaci se </a:t>
            </a:r>
            <a:r>
              <a:rPr lang="pl-PL" sz="2000" dirty="0">
                <a:solidFill>
                  <a:srgbClr val="0070C0"/>
                </a:solidFill>
              </a:rPr>
              <a:t>koriste kao izvor </a:t>
            </a:r>
            <a:r>
              <a:rPr lang="pl-PL" sz="2000" dirty="0" smtClean="0">
                <a:solidFill>
                  <a:srgbClr val="0070C0"/>
                </a:solidFill>
              </a:rPr>
              <a:t>podataka</a:t>
            </a:r>
            <a:r>
              <a:rPr lang="pl-PL" sz="2000" dirty="0">
                <a:solidFill>
                  <a:srgbClr val="0070C0"/>
                </a:solidFill>
              </a:rPr>
              <a:t> </a:t>
            </a:r>
            <a:r>
              <a:rPr lang="pl-PL" sz="2000" dirty="0" smtClean="0">
                <a:solidFill>
                  <a:srgbClr val="0070C0"/>
                </a:solidFill>
              </a:rPr>
              <a:t>u preglednicima</a:t>
            </a:r>
            <a:endParaRPr lang="pl-PL" sz="2000" dirty="0">
              <a:solidFill>
                <a:srgbClr val="0070C0"/>
              </a:solidFill>
            </a:endParaRPr>
          </a:p>
        </p:txBody>
      </p:sp>
      <p:sp>
        <p:nvSpPr>
          <p:cNvPr id="14" name="Rectangle 13"/>
          <p:cNvSpPr/>
          <p:nvPr/>
        </p:nvSpPr>
        <p:spPr>
          <a:xfrm>
            <a:off x="167833" y="2672318"/>
            <a:ext cx="2210586" cy="3293209"/>
          </a:xfrm>
          <a:prstGeom prst="rect">
            <a:avLst/>
          </a:prstGeom>
        </p:spPr>
        <p:txBody>
          <a:bodyPr wrap="square">
            <a:spAutoFit/>
          </a:bodyPr>
          <a:lstStyle/>
          <a:p>
            <a:pPr marL="0" lvl="1">
              <a:spcBef>
                <a:spcPct val="20000"/>
              </a:spcBef>
            </a:pPr>
            <a:r>
              <a:rPr lang="pl-PL" sz="2000" b="1" dirty="0" smtClean="0">
                <a:solidFill>
                  <a:srgbClr val="0070C0"/>
                </a:solidFill>
              </a:rPr>
              <a:t>E2a podaci (UTD) – </a:t>
            </a:r>
            <a:r>
              <a:rPr lang="pl-PL" sz="2000" dirty="0">
                <a:solidFill>
                  <a:srgbClr val="0070C0"/>
                </a:solidFill>
              </a:rPr>
              <a:t>dostavljaju se putem FTP servera svakoga </a:t>
            </a:r>
            <a:r>
              <a:rPr lang="pl-PL" sz="2000" dirty="0" smtClean="0">
                <a:solidFill>
                  <a:srgbClr val="0070C0"/>
                </a:solidFill>
              </a:rPr>
              <a:t>sata</a:t>
            </a:r>
          </a:p>
          <a:p>
            <a:pPr marL="0" lvl="1">
              <a:spcBef>
                <a:spcPct val="20000"/>
              </a:spcBef>
            </a:pPr>
            <a:endParaRPr lang="pl-PL" sz="2000" dirty="0">
              <a:solidFill>
                <a:srgbClr val="0070C0"/>
              </a:solidFill>
            </a:endParaRPr>
          </a:p>
          <a:p>
            <a:pPr marL="0" lvl="1">
              <a:spcBef>
                <a:spcPct val="20000"/>
              </a:spcBef>
            </a:pPr>
            <a:r>
              <a:rPr lang="pl-PL" sz="2000" b="1" dirty="0" smtClean="0">
                <a:solidFill>
                  <a:srgbClr val="0070C0"/>
                </a:solidFill>
              </a:rPr>
              <a:t>Ostali podaci (B-G) </a:t>
            </a:r>
            <a:r>
              <a:rPr lang="pl-PL" sz="2000" dirty="0" smtClean="0">
                <a:solidFill>
                  <a:srgbClr val="0070C0"/>
                </a:solidFill>
              </a:rPr>
              <a:t>dostavljaju se na CDR nakon što prođu QA/QC provjere</a:t>
            </a:r>
            <a:endParaRPr lang="pl-PL" sz="2000" dirty="0">
              <a:solidFill>
                <a:srgbClr val="0070C0"/>
              </a:solidFill>
            </a:endParaRPr>
          </a:p>
        </p:txBody>
      </p:sp>
      <p:pic>
        <p:nvPicPr>
          <p:cNvPr id="4" name="Picture 3"/>
          <p:cNvPicPr>
            <a:picLocks noChangeAspect="1"/>
          </p:cNvPicPr>
          <p:nvPr/>
        </p:nvPicPr>
        <p:blipFill>
          <a:blip r:embed="rId4"/>
          <a:stretch>
            <a:fillRect/>
          </a:stretch>
        </p:blipFill>
        <p:spPr>
          <a:xfrm>
            <a:off x="2746809" y="2364542"/>
            <a:ext cx="6199756" cy="3892870"/>
          </a:xfrm>
          <a:prstGeom prst="rect">
            <a:avLst/>
          </a:prstGeom>
        </p:spPr>
      </p:pic>
    </p:spTree>
    <p:extLst>
      <p:ext uri="{BB962C8B-B14F-4D97-AF65-F5344CB8AC3E}">
        <p14:creationId xmlns:p14="http://schemas.microsoft.com/office/powerpoint/2010/main" val="3553636476"/>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6532" y="1382624"/>
            <a:ext cx="8930937" cy="5016758"/>
          </a:xfrm>
          <a:prstGeom prst="rect">
            <a:avLst/>
          </a:prstGeom>
        </p:spPr>
        <p:txBody>
          <a:bodyPr wrap="square">
            <a:spAutoFit/>
          </a:bodyPr>
          <a:lstStyle/>
          <a:p>
            <a:pPr marL="0" lvl="1">
              <a:spcBef>
                <a:spcPct val="20000"/>
              </a:spcBef>
            </a:pPr>
            <a:r>
              <a:rPr lang="pl-PL" sz="2000" b="1" dirty="0" smtClean="0">
                <a:solidFill>
                  <a:srgbClr val="0070C0"/>
                </a:solidFill>
              </a:rPr>
              <a:t>Preglednici/alati mogu </a:t>
            </a:r>
            <a:r>
              <a:rPr lang="pl-PL" sz="2000" b="1" dirty="0">
                <a:solidFill>
                  <a:srgbClr val="0070C0"/>
                </a:solidFill>
              </a:rPr>
              <a:t>se </a:t>
            </a:r>
            <a:r>
              <a:rPr lang="pl-PL" sz="2000" b="1" dirty="0" smtClean="0">
                <a:solidFill>
                  <a:srgbClr val="0070C0"/>
                </a:solidFill>
              </a:rPr>
              <a:t>podijeliti </a:t>
            </a:r>
            <a:r>
              <a:rPr lang="pl-PL" sz="2000" b="1" dirty="0">
                <a:solidFill>
                  <a:srgbClr val="0070C0"/>
                </a:solidFill>
              </a:rPr>
              <a:t>u četiri kategorije (dostupni iz trake izbornika):</a:t>
            </a:r>
          </a:p>
          <a:p>
            <a:pPr marL="342900" lvl="1" indent="-342900">
              <a:spcBef>
                <a:spcPct val="20000"/>
              </a:spcBef>
              <a:buFontTx/>
              <a:buChar char="-"/>
            </a:pPr>
            <a:r>
              <a:rPr lang="pl-PL" sz="2000" dirty="0" smtClean="0">
                <a:solidFill>
                  <a:srgbClr val="0070C0"/>
                </a:solidFill>
              </a:rPr>
              <a:t>Preglednici koji omogućuju </a:t>
            </a:r>
            <a:r>
              <a:rPr lang="pl-PL" sz="2000" b="1" dirty="0">
                <a:solidFill>
                  <a:srgbClr val="0070C0"/>
                </a:solidFill>
              </a:rPr>
              <a:t>praćenje statusa </a:t>
            </a:r>
            <a:r>
              <a:rPr lang="pl-PL" sz="2000" b="1" dirty="0" smtClean="0">
                <a:solidFill>
                  <a:srgbClr val="0070C0"/>
                </a:solidFill>
              </a:rPr>
              <a:t>dostave podataka u EEA</a:t>
            </a:r>
            <a:r>
              <a:rPr lang="pl-PL" sz="2000" dirty="0" smtClean="0">
                <a:solidFill>
                  <a:srgbClr val="0070C0"/>
                </a:solidFill>
              </a:rPr>
              <a:t>.</a:t>
            </a:r>
          </a:p>
          <a:p>
            <a:pPr marL="342900" lvl="1" indent="-342900">
              <a:spcBef>
                <a:spcPct val="20000"/>
              </a:spcBef>
              <a:buFontTx/>
              <a:buChar char="-"/>
            </a:pPr>
            <a:r>
              <a:rPr lang="pl-PL" sz="2000" b="1" dirty="0">
                <a:solidFill>
                  <a:srgbClr val="0070C0"/>
                </a:solidFill>
              </a:rPr>
              <a:t>AIDE tablice </a:t>
            </a:r>
            <a:r>
              <a:rPr lang="pl-PL" sz="2000" dirty="0">
                <a:solidFill>
                  <a:srgbClr val="0070C0"/>
                </a:solidFill>
              </a:rPr>
              <a:t>- </a:t>
            </a:r>
            <a:r>
              <a:rPr lang="pl-PL" sz="2000" b="1" dirty="0">
                <a:solidFill>
                  <a:srgbClr val="0070C0"/>
                </a:solidFill>
              </a:rPr>
              <a:t>prikazuju dostavljene </a:t>
            </a:r>
            <a:r>
              <a:rPr lang="pl-PL" sz="2000" dirty="0">
                <a:solidFill>
                  <a:srgbClr val="0070C0"/>
                </a:solidFill>
              </a:rPr>
              <a:t>podatke B do G i informacije koji su dostavljene uz podatke B do G</a:t>
            </a:r>
            <a:r>
              <a:rPr lang="pl-PL" sz="2000" dirty="0" smtClean="0">
                <a:solidFill>
                  <a:srgbClr val="0070C0"/>
                </a:solidFill>
              </a:rPr>
              <a:t>.</a:t>
            </a:r>
          </a:p>
          <a:p>
            <a:pPr marL="342900" lvl="1" indent="-342900">
              <a:spcBef>
                <a:spcPct val="20000"/>
              </a:spcBef>
              <a:buFontTx/>
              <a:buChar char="-"/>
            </a:pPr>
            <a:r>
              <a:rPr lang="pl-PL" sz="2000" b="1" dirty="0">
                <a:solidFill>
                  <a:srgbClr val="0070C0"/>
                </a:solidFill>
              </a:rPr>
              <a:t>Preglednici podataka </a:t>
            </a:r>
            <a:r>
              <a:rPr lang="pl-PL" sz="2000" dirty="0">
                <a:solidFill>
                  <a:srgbClr val="0070C0"/>
                </a:solidFill>
              </a:rPr>
              <a:t>- omogućuju pregledavanje podataka i statističkih podataka sadržanih </a:t>
            </a:r>
            <a:r>
              <a:rPr lang="pl-PL" sz="2000" dirty="0" smtClean="0">
                <a:solidFill>
                  <a:srgbClr val="0070C0"/>
                </a:solidFill>
              </a:rPr>
              <a:t>u EEA bazama podataka te </a:t>
            </a:r>
            <a:r>
              <a:rPr lang="pl-PL" sz="2000" dirty="0">
                <a:solidFill>
                  <a:srgbClr val="0070C0"/>
                </a:solidFill>
              </a:rPr>
              <a:t>njihovo </a:t>
            </a:r>
            <a:r>
              <a:rPr lang="pl-PL" sz="2000" b="1" dirty="0">
                <a:solidFill>
                  <a:srgbClr val="0070C0"/>
                </a:solidFill>
              </a:rPr>
              <a:t>prikazivanje na karama, grafikonima ili </a:t>
            </a:r>
            <a:r>
              <a:rPr lang="pl-PL" sz="2000" b="1" dirty="0" smtClean="0">
                <a:solidFill>
                  <a:srgbClr val="0070C0"/>
                </a:solidFill>
              </a:rPr>
              <a:t>u tablicama.</a:t>
            </a:r>
          </a:p>
          <a:p>
            <a:pPr marL="342900" lvl="1" indent="-342900">
              <a:spcBef>
                <a:spcPct val="20000"/>
              </a:spcBef>
              <a:buFontTx/>
              <a:buChar char="-"/>
            </a:pPr>
            <a:r>
              <a:rPr lang="pl-PL" sz="2000" b="1" dirty="0">
                <a:solidFill>
                  <a:srgbClr val="0070C0"/>
                </a:solidFill>
              </a:rPr>
              <a:t>Preuzimanje </a:t>
            </a:r>
            <a:r>
              <a:rPr lang="pl-PL" sz="2000" b="1" dirty="0" smtClean="0">
                <a:solidFill>
                  <a:srgbClr val="0070C0"/>
                </a:solidFill>
              </a:rPr>
              <a:t>podataka (download)</a:t>
            </a:r>
            <a:r>
              <a:rPr lang="pl-PL" sz="2000" dirty="0" smtClean="0">
                <a:solidFill>
                  <a:srgbClr val="0070C0"/>
                </a:solidFill>
              </a:rPr>
              <a:t> - </a:t>
            </a:r>
            <a:r>
              <a:rPr lang="pl-PL" sz="2000" dirty="0">
                <a:solidFill>
                  <a:srgbClr val="0070C0"/>
                </a:solidFill>
              </a:rPr>
              <a:t>posebni alati omogućuju preuzimanje podataka sadržanih u EEA bazama </a:t>
            </a:r>
            <a:r>
              <a:rPr lang="pl-PL" sz="2000" dirty="0" smtClean="0">
                <a:solidFill>
                  <a:srgbClr val="0070C0"/>
                </a:solidFill>
              </a:rPr>
              <a:t>podataka. Odnosi </a:t>
            </a:r>
            <a:r>
              <a:rPr lang="pl-PL" sz="2000" dirty="0">
                <a:solidFill>
                  <a:srgbClr val="0070C0"/>
                </a:solidFill>
              </a:rPr>
              <a:t>uglavnom na E1a i E2a podatke plus dio meta-podataka te geometriju zona i aglomeracija</a:t>
            </a:r>
            <a:r>
              <a:rPr lang="pl-PL" sz="2000" dirty="0" smtClean="0">
                <a:solidFill>
                  <a:srgbClr val="0070C0"/>
                </a:solidFill>
              </a:rPr>
              <a:t>.</a:t>
            </a:r>
            <a:r>
              <a:rPr lang="pl-PL" sz="2000" dirty="0">
                <a:solidFill>
                  <a:srgbClr val="0070C0"/>
                </a:solidFill>
              </a:rPr>
              <a:t> Podaci se mogu preuzeti pomoću gumba "preuzimanje" koja se pojavljuje na dnu nadzorne ploče.</a:t>
            </a:r>
          </a:p>
          <a:p>
            <a:pPr marL="0" lvl="1">
              <a:spcBef>
                <a:spcPct val="20000"/>
              </a:spcBef>
            </a:pPr>
            <a:r>
              <a:rPr lang="pl-PL" sz="2000" dirty="0">
                <a:solidFill>
                  <a:srgbClr val="0070C0"/>
                </a:solidFill>
              </a:rPr>
              <a:t>U svakom od preglednika mogu se odabrati </a:t>
            </a:r>
            <a:r>
              <a:rPr lang="pl-PL" sz="2000" u="sng" dirty="0">
                <a:solidFill>
                  <a:srgbClr val="0070C0"/>
                </a:solidFill>
              </a:rPr>
              <a:t>različiti skupovi podataka pomoću filtara </a:t>
            </a:r>
            <a:r>
              <a:rPr lang="pl-PL" sz="2000" dirty="0">
                <a:solidFill>
                  <a:srgbClr val="0070C0"/>
                </a:solidFill>
              </a:rPr>
              <a:t>koji se obično prikazuju na desnoj strani prikazane nadzorne ploče. Neki podaci mogu se odabrati i </a:t>
            </a:r>
            <a:r>
              <a:rPr lang="pl-PL" sz="2000" u="sng" dirty="0">
                <a:solidFill>
                  <a:srgbClr val="0070C0"/>
                </a:solidFill>
              </a:rPr>
              <a:t>izravno s karata</a:t>
            </a:r>
            <a:r>
              <a:rPr lang="pl-PL" sz="2000" dirty="0" smtClean="0">
                <a:solidFill>
                  <a:srgbClr val="0070C0"/>
                </a:solidFill>
              </a:rPr>
              <a:t>.</a:t>
            </a:r>
            <a:endParaRPr lang="pl-PL" sz="2000" dirty="0">
              <a:solidFill>
                <a:srgbClr val="0070C0"/>
              </a:solidFill>
            </a:endParaRPr>
          </a:p>
        </p:txBody>
      </p:sp>
    </p:spTree>
    <p:extLst>
      <p:ext uri="{BB962C8B-B14F-4D97-AF65-F5344CB8AC3E}">
        <p14:creationId xmlns:p14="http://schemas.microsoft.com/office/powerpoint/2010/main" val="657758307"/>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Rectangle 11"/>
          <p:cNvSpPr/>
          <p:nvPr/>
        </p:nvSpPr>
        <p:spPr>
          <a:xfrm>
            <a:off x="148605" y="1621536"/>
            <a:ext cx="2733251" cy="3600986"/>
          </a:xfrm>
          <a:prstGeom prst="rect">
            <a:avLst/>
          </a:prstGeom>
        </p:spPr>
        <p:txBody>
          <a:bodyPr wrap="square">
            <a:spAutoFit/>
          </a:bodyPr>
          <a:lstStyle/>
          <a:p>
            <a:pPr marL="0" lvl="1">
              <a:spcBef>
                <a:spcPct val="20000"/>
              </a:spcBef>
            </a:pPr>
            <a:r>
              <a:rPr lang="pl-PL" sz="2000" b="1" dirty="0">
                <a:solidFill>
                  <a:srgbClr val="0070C0"/>
                </a:solidFill>
              </a:rPr>
              <a:t>Preglednik dostavljenih podataka </a:t>
            </a:r>
          </a:p>
          <a:p>
            <a:pPr marL="0" lvl="1">
              <a:spcBef>
                <a:spcPct val="20000"/>
              </a:spcBef>
            </a:pPr>
            <a:r>
              <a:rPr lang="pl-PL" sz="2000" dirty="0" smtClean="0">
                <a:solidFill>
                  <a:srgbClr val="0070C0"/>
                </a:solidFill>
              </a:rPr>
              <a:t>Ovaj preglednik pokazuje koliko je kojih podataka dostavljeno  (B-G) </a:t>
            </a:r>
          </a:p>
          <a:p>
            <a:pPr marL="0" lvl="1">
              <a:spcBef>
                <a:spcPct val="20000"/>
              </a:spcBef>
            </a:pPr>
            <a:r>
              <a:rPr lang="pl-PL" sz="2000" dirty="0" smtClean="0">
                <a:solidFill>
                  <a:srgbClr val="0070C0"/>
                </a:solidFill>
              </a:rPr>
              <a:t>- izuzevši E2a podatke (UTD) – status dostave UTD podatka prikazuje se na drugom pregledniku</a:t>
            </a:r>
            <a:endParaRPr lang="pl-PL" sz="2400" b="1" dirty="0">
              <a:solidFill>
                <a:srgbClr val="1F497D"/>
              </a:solidFill>
            </a:endParaRPr>
          </a:p>
        </p:txBody>
      </p:sp>
      <p:sp>
        <p:nvSpPr>
          <p:cNvPr id="13" name="Rectangle 12"/>
          <p:cNvSpPr/>
          <p:nvPr/>
        </p:nvSpPr>
        <p:spPr>
          <a:xfrm>
            <a:off x="142042" y="5548659"/>
            <a:ext cx="8878051" cy="646331"/>
          </a:xfrm>
          <a:prstGeom prst="rect">
            <a:avLst/>
          </a:prstGeom>
        </p:spPr>
        <p:txBody>
          <a:bodyPr wrap="square">
            <a:spAutoFit/>
          </a:bodyPr>
          <a:lstStyle/>
          <a:p>
            <a:r>
              <a:rPr lang="hr-BA" dirty="0">
                <a:hlinkClick r:id="rId4"/>
              </a:rPr>
              <a:t>http://eeadmz1-cws-wp-air.azurewebsites.net/products/submission-monitoring/data-monitor-all-except-e2a</a:t>
            </a:r>
            <a:r>
              <a:rPr lang="hr-BA" dirty="0" smtClean="0">
                <a:hlinkClick r:id="rId4"/>
              </a:rPr>
              <a:t>/</a:t>
            </a:r>
            <a:endParaRPr lang="hr-BA" dirty="0"/>
          </a:p>
        </p:txBody>
      </p:sp>
      <p:pic>
        <p:nvPicPr>
          <p:cNvPr id="14" name="Picture 13"/>
          <p:cNvPicPr>
            <a:picLocks noChangeAspect="1"/>
          </p:cNvPicPr>
          <p:nvPr/>
        </p:nvPicPr>
        <p:blipFill>
          <a:blip r:embed="rId5"/>
          <a:stretch>
            <a:fillRect/>
          </a:stretch>
        </p:blipFill>
        <p:spPr>
          <a:xfrm>
            <a:off x="3118182" y="1003609"/>
            <a:ext cx="5782929" cy="4306905"/>
          </a:xfrm>
          <a:prstGeom prst="rect">
            <a:avLst/>
          </a:prstGeom>
        </p:spPr>
      </p:pic>
    </p:spTree>
    <p:extLst>
      <p:ext uri="{BB962C8B-B14F-4D97-AF65-F5344CB8AC3E}">
        <p14:creationId xmlns:p14="http://schemas.microsoft.com/office/powerpoint/2010/main" val="1022146313"/>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195303" y="1295400"/>
            <a:ext cx="8886743" cy="400110"/>
          </a:xfrm>
          <a:prstGeom prst="rect">
            <a:avLst/>
          </a:prstGeom>
        </p:spPr>
        <p:txBody>
          <a:bodyPr wrap="square">
            <a:spAutoFit/>
          </a:bodyPr>
          <a:lstStyle/>
          <a:p>
            <a:pPr marL="0" lvl="1">
              <a:spcBef>
                <a:spcPct val="20000"/>
              </a:spcBef>
            </a:pPr>
            <a:r>
              <a:rPr lang="pl-PL" sz="2000" b="1" dirty="0">
                <a:solidFill>
                  <a:srgbClr val="0070C0"/>
                </a:solidFill>
              </a:rPr>
              <a:t>Preglednik dostavljenih </a:t>
            </a:r>
            <a:r>
              <a:rPr lang="pl-PL" sz="2000" b="1" dirty="0" smtClean="0">
                <a:solidFill>
                  <a:srgbClr val="0070C0"/>
                </a:solidFill>
              </a:rPr>
              <a:t>podataka – </a:t>
            </a:r>
            <a:r>
              <a:rPr lang="pl-PL" sz="2000" dirty="0" smtClean="0">
                <a:solidFill>
                  <a:srgbClr val="0070C0"/>
                </a:solidFill>
              </a:rPr>
              <a:t>prikazuje količinu i vrijeme dostave podataka</a:t>
            </a:r>
            <a:endParaRPr lang="pl-PL" sz="2400" b="1" dirty="0">
              <a:solidFill>
                <a:srgbClr val="1F497D"/>
              </a:solidFill>
            </a:endParaRPr>
          </a:p>
        </p:txBody>
      </p:sp>
      <p:sp>
        <p:nvSpPr>
          <p:cNvPr id="16" name="Rectangle 15"/>
          <p:cNvSpPr/>
          <p:nvPr/>
        </p:nvSpPr>
        <p:spPr>
          <a:xfrm>
            <a:off x="97653" y="5702105"/>
            <a:ext cx="8878051" cy="646331"/>
          </a:xfrm>
          <a:prstGeom prst="rect">
            <a:avLst/>
          </a:prstGeom>
        </p:spPr>
        <p:txBody>
          <a:bodyPr wrap="square">
            <a:spAutoFit/>
          </a:bodyPr>
          <a:lstStyle/>
          <a:p>
            <a:r>
              <a:rPr lang="hr-BA" dirty="0">
                <a:hlinkClick r:id="rId4"/>
              </a:rPr>
              <a:t>http://eeadmz1-cws-wp-air.azurewebsites.net/products/submission-monitoring/data-monitor-all-except-e2a</a:t>
            </a:r>
            <a:r>
              <a:rPr lang="hr-BA" dirty="0" smtClean="0">
                <a:hlinkClick r:id="rId4"/>
              </a:rPr>
              <a:t>/</a:t>
            </a:r>
            <a:endParaRPr lang="hr-BA" dirty="0"/>
          </a:p>
        </p:txBody>
      </p:sp>
      <p:pic>
        <p:nvPicPr>
          <p:cNvPr id="17" name="Picture 16"/>
          <p:cNvPicPr>
            <a:picLocks noChangeAspect="1"/>
          </p:cNvPicPr>
          <p:nvPr/>
        </p:nvPicPr>
        <p:blipFill>
          <a:blip r:embed="rId5"/>
          <a:stretch>
            <a:fillRect/>
          </a:stretch>
        </p:blipFill>
        <p:spPr>
          <a:xfrm>
            <a:off x="479737" y="1722913"/>
            <a:ext cx="7943366" cy="3860119"/>
          </a:xfrm>
          <a:prstGeom prst="rect">
            <a:avLst/>
          </a:prstGeom>
        </p:spPr>
      </p:pic>
    </p:spTree>
    <p:extLst>
      <p:ext uri="{BB962C8B-B14F-4D97-AF65-F5344CB8AC3E}">
        <p14:creationId xmlns:p14="http://schemas.microsoft.com/office/powerpoint/2010/main" val="3481735392"/>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TEMA </a:t>
            </a:r>
            <a:r>
              <a:rPr lang="hr-HR" sz="3600" b="1" dirty="0" smtClean="0">
                <a:solidFill>
                  <a:schemeClr val="tx2"/>
                </a:solidFill>
                <a:effectLst>
                  <a:glow rad="228600">
                    <a:schemeClr val="bg1">
                      <a:lumMod val="50000"/>
                      <a:alpha val="20000"/>
                    </a:schemeClr>
                  </a:glow>
                </a:effectLst>
              </a:rPr>
              <a:t>15: Web izvještavanje (koristi za ciljne skupine)</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1F497D"/>
                </a:solidFill>
                <a:effectLst>
                  <a:glow>
                    <a:srgbClr val="7F7F7F">
                      <a:alpha val="35000"/>
                    </a:srgbClr>
                  </a:glow>
                </a:effectLst>
              </a:rPr>
              <a:t>Mjesto, xx.xx.201x.</a:t>
            </a: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7F7F7F"/>
                </a:solidFill>
              </a:rPr>
              <a:t> </a:t>
            </a:r>
            <a:r>
              <a:rPr lang="hr-HR" b="1" dirty="0">
                <a:solidFill>
                  <a:schemeClr val="tx1">
                    <a:lumMod val="65000"/>
                    <a:lumOff val="35000"/>
                  </a:schemeClr>
                </a:solidFill>
                <a:effectLst>
                  <a:glow>
                    <a:srgbClr val="7F7F7F">
                      <a:alpha val="20000"/>
                    </a:srgbClr>
                  </a:glow>
                </a:effectLst>
              </a:rPr>
              <a:t>Predrag Hercog, dipl. inž. medicinske biokemije</a:t>
            </a:r>
          </a:p>
          <a:p>
            <a:pPr algn="ctr"/>
            <a:r>
              <a:rPr lang="hr-HR" b="1" dirty="0">
                <a:solidFill>
                  <a:schemeClr val="tx1">
                    <a:lumMod val="65000"/>
                    <a:lumOff val="35000"/>
                  </a:schemeClr>
                </a:solidFill>
                <a:effectLst>
                  <a:glow>
                    <a:srgbClr val="7F7F7F">
                      <a:alpha val="20000"/>
                    </a:srgbClr>
                  </a:glow>
                </a:effectLst>
              </a:rPr>
              <a:t>Viši predavač</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97653" y="1396521"/>
            <a:ext cx="3218967" cy="4647426"/>
          </a:xfrm>
          <a:prstGeom prst="rect">
            <a:avLst/>
          </a:prstGeom>
        </p:spPr>
        <p:txBody>
          <a:bodyPr wrap="square">
            <a:spAutoFit/>
          </a:bodyPr>
          <a:lstStyle/>
          <a:p>
            <a:pPr marL="0" lvl="1">
              <a:spcBef>
                <a:spcPct val="20000"/>
              </a:spcBef>
            </a:pPr>
            <a:r>
              <a:rPr lang="pl-PL" sz="2400" b="1" dirty="0" smtClean="0">
                <a:solidFill>
                  <a:srgbClr val="1F497D"/>
                </a:solidFill>
              </a:rPr>
              <a:t>Povratne informacije na dostavu podataka</a:t>
            </a:r>
          </a:p>
          <a:p>
            <a:pPr marL="0" lvl="1">
              <a:spcBef>
                <a:spcPct val="20000"/>
              </a:spcBef>
            </a:pPr>
            <a:r>
              <a:rPr lang="pl-PL" sz="2000" dirty="0" smtClean="0">
                <a:solidFill>
                  <a:srgbClr val="0070C0"/>
                </a:solidFill>
              </a:rPr>
              <a:t>Ovi preglednici/alati omogućuju </a:t>
            </a:r>
            <a:r>
              <a:rPr lang="pl-PL" sz="2000" dirty="0">
                <a:solidFill>
                  <a:srgbClr val="0070C0"/>
                </a:solidFill>
              </a:rPr>
              <a:t>brz pregled najnovijih dostava podataka: status omotnica, glavne poruke iz </a:t>
            </a:r>
            <a:r>
              <a:rPr lang="pl-PL" sz="2000" dirty="0" smtClean="0">
                <a:solidFill>
                  <a:srgbClr val="0070C0"/>
                </a:solidFill>
              </a:rPr>
              <a:t>QA/QC </a:t>
            </a:r>
            <a:r>
              <a:rPr lang="pl-PL" sz="2000" dirty="0">
                <a:solidFill>
                  <a:srgbClr val="0070C0"/>
                </a:solidFill>
              </a:rPr>
              <a:t>u CDR-u (tzv. Tier 1 provjere), kao i - dodatne informacije o provjeri kvalitete podataka nakon i izvan CDR (tzv. Tier 2 provjere</a:t>
            </a:r>
            <a:r>
              <a:rPr lang="pl-PL" sz="2000" dirty="0" smtClean="0">
                <a:solidFill>
                  <a:srgbClr val="0070C0"/>
                </a:solidFill>
              </a:rPr>
              <a:t>).</a:t>
            </a:r>
            <a:r>
              <a:rPr lang="pl-PL" sz="2000" dirty="0">
                <a:solidFill>
                  <a:srgbClr val="0070C0"/>
                </a:solidFill>
              </a:rPr>
              <a:t> </a:t>
            </a:r>
            <a:endParaRPr lang="pl-PL" sz="2000" dirty="0" smtClean="0">
              <a:solidFill>
                <a:srgbClr val="0070C0"/>
              </a:solidFill>
            </a:endParaRPr>
          </a:p>
          <a:p>
            <a:pPr marL="0" lvl="1">
              <a:spcBef>
                <a:spcPct val="20000"/>
              </a:spcBef>
            </a:pPr>
            <a:r>
              <a:rPr lang="pl-PL" sz="2000" dirty="0" smtClean="0">
                <a:solidFill>
                  <a:srgbClr val="0070C0"/>
                </a:solidFill>
              </a:rPr>
              <a:t>Izvješća </a:t>
            </a:r>
            <a:r>
              <a:rPr lang="pl-PL" sz="2000" dirty="0">
                <a:solidFill>
                  <a:srgbClr val="0070C0"/>
                </a:solidFill>
              </a:rPr>
              <a:t>su još u probnim beta verzijama</a:t>
            </a:r>
            <a:r>
              <a:rPr lang="pl-PL" sz="2000" dirty="0" smtClean="0">
                <a:solidFill>
                  <a:srgbClr val="0070C0"/>
                </a:solidFill>
              </a:rPr>
              <a:t> </a:t>
            </a:r>
            <a:endParaRPr lang="pl-PL" sz="2000" dirty="0">
              <a:solidFill>
                <a:srgbClr val="0070C0"/>
              </a:solidFill>
            </a:endParaRPr>
          </a:p>
        </p:txBody>
      </p:sp>
      <p:sp>
        <p:nvSpPr>
          <p:cNvPr id="16" name="Rectangle 15"/>
          <p:cNvSpPr/>
          <p:nvPr/>
        </p:nvSpPr>
        <p:spPr>
          <a:xfrm>
            <a:off x="97653" y="5702105"/>
            <a:ext cx="8878051" cy="646331"/>
          </a:xfrm>
          <a:prstGeom prst="rect">
            <a:avLst/>
          </a:prstGeom>
        </p:spPr>
        <p:txBody>
          <a:bodyPr wrap="square">
            <a:spAutoFit/>
          </a:bodyPr>
          <a:lstStyle/>
          <a:p>
            <a:r>
              <a:rPr lang="hr-BA" dirty="0">
                <a:hlinkClick r:id="rId4"/>
              </a:rPr>
              <a:t>http://eeadmz1-cws-wp-air.azurewebsites.net/products/feedback-on-submissions/general-feedback/feedback-reports/?</a:t>
            </a:r>
            <a:r>
              <a:rPr lang="hr-BA" dirty="0" smtClean="0">
                <a:hlinkClick r:id="rId4"/>
              </a:rPr>
              <a:t>CountryNameParameter=Croatia</a:t>
            </a:r>
            <a:endParaRPr lang="hr-BA" dirty="0"/>
          </a:p>
        </p:txBody>
      </p:sp>
      <p:pic>
        <p:nvPicPr>
          <p:cNvPr id="2" name="Picture 1"/>
          <p:cNvPicPr>
            <a:picLocks noChangeAspect="1"/>
          </p:cNvPicPr>
          <p:nvPr/>
        </p:nvPicPr>
        <p:blipFill>
          <a:blip r:embed="rId5"/>
          <a:stretch>
            <a:fillRect/>
          </a:stretch>
        </p:blipFill>
        <p:spPr>
          <a:xfrm>
            <a:off x="3316620" y="1453192"/>
            <a:ext cx="5757097" cy="4226309"/>
          </a:xfrm>
          <a:prstGeom prst="rect">
            <a:avLst/>
          </a:prstGeom>
        </p:spPr>
      </p:pic>
    </p:spTree>
    <p:extLst>
      <p:ext uri="{BB962C8B-B14F-4D97-AF65-F5344CB8AC3E}">
        <p14:creationId xmlns:p14="http://schemas.microsoft.com/office/powerpoint/2010/main" val="2686466650"/>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6" name="Rectangle 15"/>
          <p:cNvSpPr/>
          <p:nvPr/>
        </p:nvSpPr>
        <p:spPr>
          <a:xfrm>
            <a:off x="0" y="5805126"/>
            <a:ext cx="8704098" cy="369332"/>
          </a:xfrm>
          <a:prstGeom prst="rect">
            <a:avLst/>
          </a:prstGeom>
        </p:spPr>
        <p:txBody>
          <a:bodyPr wrap="square">
            <a:spAutoFit/>
          </a:bodyPr>
          <a:lstStyle/>
          <a:p>
            <a:r>
              <a:rPr lang="hr-BA" dirty="0">
                <a:hlinkClick r:id="rId4"/>
              </a:rPr>
              <a:t>http://eeadmz1-cws-wp-air.azurewebsites.net/products/aide-tables</a:t>
            </a:r>
            <a:r>
              <a:rPr lang="hr-BA" dirty="0" smtClean="0">
                <a:hlinkClick r:id="rId4"/>
              </a:rPr>
              <a:t>/</a:t>
            </a:r>
            <a:endParaRPr lang="hr-BA" dirty="0"/>
          </a:p>
        </p:txBody>
      </p:sp>
      <p:pic>
        <p:nvPicPr>
          <p:cNvPr id="14" name="Picture 13"/>
          <p:cNvPicPr>
            <a:picLocks noChangeAspect="1"/>
          </p:cNvPicPr>
          <p:nvPr/>
        </p:nvPicPr>
        <p:blipFill>
          <a:blip r:embed="rId5"/>
          <a:stretch>
            <a:fillRect/>
          </a:stretch>
        </p:blipFill>
        <p:spPr>
          <a:xfrm>
            <a:off x="4352049" y="1217269"/>
            <a:ext cx="4661201" cy="4103572"/>
          </a:xfrm>
          <a:prstGeom prst="rect">
            <a:avLst/>
          </a:prstGeom>
        </p:spPr>
      </p:pic>
      <p:sp>
        <p:nvSpPr>
          <p:cNvPr id="17" name="Rectangle 16"/>
          <p:cNvSpPr/>
          <p:nvPr/>
        </p:nvSpPr>
        <p:spPr>
          <a:xfrm>
            <a:off x="97652" y="1293394"/>
            <a:ext cx="4123647" cy="4462760"/>
          </a:xfrm>
          <a:prstGeom prst="rect">
            <a:avLst/>
          </a:prstGeom>
        </p:spPr>
        <p:txBody>
          <a:bodyPr wrap="square">
            <a:spAutoFit/>
          </a:bodyPr>
          <a:lstStyle/>
          <a:p>
            <a:pPr marL="0" lvl="1">
              <a:spcBef>
                <a:spcPct val="20000"/>
              </a:spcBef>
            </a:pPr>
            <a:r>
              <a:rPr lang="pl-PL" sz="2400" b="1" dirty="0" smtClean="0">
                <a:solidFill>
                  <a:srgbClr val="1F497D"/>
                </a:solidFill>
              </a:rPr>
              <a:t>AIDE tablice </a:t>
            </a:r>
          </a:p>
          <a:p>
            <a:pPr marL="0" lvl="1">
              <a:spcBef>
                <a:spcPct val="20000"/>
              </a:spcBef>
            </a:pPr>
            <a:r>
              <a:rPr lang="pl-PL" sz="2000" dirty="0" smtClean="0">
                <a:solidFill>
                  <a:srgbClr val="0070C0"/>
                </a:solidFill>
              </a:rPr>
              <a:t>prikazuju </a:t>
            </a:r>
            <a:r>
              <a:rPr lang="pl-PL" sz="2000" dirty="0">
                <a:solidFill>
                  <a:srgbClr val="0070C0"/>
                </a:solidFill>
              </a:rPr>
              <a:t>podatke i informacije </a:t>
            </a:r>
            <a:r>
              <a:rPr lang="pl-PL" sz="2000" dirty="0" smtClean="0">
                <a:solidFill>
                  <a:srgbClr val="0070C0"/>
                </a:solidFill>
              </a:rPr>
              <a:t>dostavljene od država i redovito </a:t>
            </a:r>
            <a:r>
              <a:rPr lang="pl-PL" sz="2000" dirty="0">
                <a:solidFill>
                  <a:srgbClr val="0070C0"/>
                </a:solidFill>
              </a:rPr>
              <a:t>se osvježavaju najnovijim </a:t>
            </a:r>
            <a:r>
              <a:rPr lang="pl-PL" sz="2000" dirty="0" smtClean="0">
                <a:solidFill>
                  <a:srgbClr val="0070C0"/>
                </a:solidFill>
              </a:rPr>
              <a:t>informacijama.</a:t>
            </a: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U svakoj </a:t>
            </a:r>
            <a:r>
              <a:rPr lang="pl-PL" sz="2000" dirty="0">
                <a:solidFill>
                  <a:srgbClr val="0070C0"/>
                </a:solidFill>
              </a:rPr>
              <a:t>od </a:t>
            </a:r>
            <a:r>
              <a:rPr lang="pl-PL" sz="2000" dirty="0" smtClean="0">
                <a:solidFill>
                  <a:srgbClr val="0070C0"/>
                </a:solidFill>
              </a:rPr>
              <a:t>tih tablica </a:t>
            </a:r>
            <a:r>
              <a:rPr lang="pl-PL" sz="2000" dirty="0">
                <a:solidFill>
                  <a:srgbClr val="0070C0"/>
                </a:solidFill>
              </a:rPr>
              <a:t>mogu se odabrati određeni skupovi podataka pomoću filtara koji se pojavljuju na desnoj strani tablice.</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Podatke </a:t>
            </a:r>
            <a:r>
              <a:rPr lang="pl-PL" sz="2000" dirty="0">
                <a:solidFill>
                  <a:srgbClr val="0070C0"/>
                </a:solidFill>
              </a:rPr>
              <a:t>možete preuzeti pomoću gumba "preuzimanje" koja se pojavljuje na gornjoj liniji tablice</a:t>
            </a:r>
            <a:r>
              <a:rPr lang="pl-PL" sz="2000" dirty="0" smtClean="0">
                <a:solidFill>
                  <a:srgbClr val="0070C0"/>
                </a:solidFill>
              </a:rPr>
              <a:t>.</a:t>
            </a:r>
            <a:endParaRPr lang="pl-PL" sz="2000" dirty="0">
              <a:solidFill>
                <a:srgbClr val="0070C0"/>
              </a:solidFill>
            </a:endParaRPr>
          </a:p>
        </p:txBody>
      </p:sp>
    </p:spTree>
    <p:extLst>
      <p:ext uri="{BB962C8B-B14F-4D97-AF65-F5344CB8AC3E}">
        <p14:creationId xmlns:p14="http://schemas.microsoft.com/office/powerpoint/2010/main" val="2463330191"/>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IZVJEŠTAVANJE VALIDIRANIH I NEVALIDIRANIH 	PODATAKA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257257" y="1293394"/>
            <a:ext cx="8388326" cy="769441"/>
          </a:xfrm>
          <a:prstGeom prst="rect">
            <a:avLst/>
          </a:prstGeom>
        </p:spPr>
        <p:txBody>
          <a:bodyPr wrap="square">
            <a:spAutoFit/>
          </a:bodyPr>
          <a:lstStyle/>
          <a:p>
            <a:pPr marL="0" lvl="1">
              <a:spcBef>
                <a:spcPct val="20000"/>
              </a:spcBef>
            </a:pPr>
            <a:r>
              <a:rPr lang="pl-PL" sz="2400" b="1" dirty="0">
                <a:solidFill>
                  <a:srgbClr val="1F497D"/>
                </a:solidFill>
              </a:rPr>
              <a:t>AIDE </a:t>
            </a:r>
            <a:r>
              <a:rPr lang="pl-PL" sz="2400" b="1" dirty="0" smtClean="0">
                <a:solidFill>
                  <a:srgbClr val="1F497D"/>
                </a:solidFill>
              </a:rPr>
              <a:t>tablice </a:t>
            </a:r>
            <a:r>
              <a:rPr lang="pl-PL" sz="2000" dirty="0" smtClean="0">
                <a:solidFill>
                  <a:srgbClr val="0070C0"/>
                </a:solidFill>
              </a:rPr>
              <a:t>– filteri se nalaze na </a:t>
            </a:r>
            <a:r>
              <a:rPr lang="pl-PL" sz="2000" dirty="0">
                <a:solidFill>
                  <a:srgbClr val="0070C0"/>
                </a:solidFill>
              </a:rPr>
              <a:t>desnoj strani </a:t>
            </a:r>
            <a:r>
              <a:rPr lang="pl-PL" sz="2000" dirty="0" smtClean="0">
                <a:solidFill>
                  <a:srgbClr val="0070C0"/>
                </a:solidFill>
              </a:rPr>
              <a:t>tablice, a podaci se mogu </a:t>
            </a:r>
            <a:r>
              <a:rPr lang="pl-PL" sz="2000" dirty="0">
                <a:solidFill>
                  <a:srgbClr val="0070C0"/>
                </a:solidFill>
              </a:rPr>
              <a:t>preuzeti pomoću gumba "</a:t>
            </a:r>
            <a:r>
              <a:rPr lang="pl-PL" sz="2000" dirty="0" smtClean="0">
                <a:solidFill>
                  <a:srgbClr val="0070C0"/>
                </a:solidFill>
              </a:rPr>
              <a:t>preuzimanje„.</a:t>
            </a:r>
            <a:endParaRPr lang="pl-PL" sz="2400" b="1" dirty="0">
              <a:solidFill>
                <a:srgbClr val="1F497D"/>
              </a:solidFill>
            </a:endParaRPr>
          </a:p>
        </p:txBody>
      </p:sp>
      <p:sp>
        <p:nvSpPr>
          <p:cNvPr id="16" name="Rectangle 15"/>
          <p:cNvSpPr/>
          <p:nvPr/>
        </p:nvSpPr>
        <p:spPr>
          <a:xfrm>
            <a:off x="142041" y="5755942"/>
            <a:ext cx="8878051" cy="523220"/>
          </a:xfrm>
          <a:prstGeom prst="rect">
            <a:avLst/>
          </a:prstGeom>
        </p:spPr>
        <p:txBody>
          <a:bodyPr wrap="square">
            <a:spAutoFit/>
          </a:bodyPr>
          <a:lstStyle/>
          <a:p>
            <a:r>
              <a:rPr lang="hr-BA" sz="1400" dirty="0">
                <a:hlinkClick r:id="rId4"/>
              </a:rPr>
              <a:t>http://aideg.apps.eea.europa.eu/?source=%</a:t>
            </a:r>
            <a:r>
              <a:rPr lang="hr-BA" sz="1400" dirty="0" smtClean="0">
                <a:hlinkClick r:id="rId4"/>
              </a:rPr>
              <a:t>7B%22query%22%3A%7B%22match_all%22%3A%7B%7D%7D%2C%22display_type%22%3A%22tabular%22%7D</a:t>
            </a:r>
            <a:endParaRPr lang="hr-BA" sz="1400" dirty="0"/>
          </a:p>
        </p:txBody>
      </p:sp>
      <p:grpSp>
        <p:nvGrpSpPr>
          <p:cNvPr id="10" name="Group 9"/>
          <p:cNvGrpSpPr/>
          <p:nvPr/>
        </p:nvGrpSpPr>
        <p:grpSpPr>
          <a:xfrm>
            <a:off x="683581" y="2090820"/>
            <a:ext cx="7962002" cy="3493233"/>
            <a:chOff x="677232" y="1912958"/>
            <a:chExt cx="7968351" cy="3671096"/>
          </a:xfrm>
        </p:grpSpPr>
        <p:pic>
          <p:nvPicPr>
            <p:cNvPr id="2" name="Picture 1"/>
            <p:cNvPicPr>
              <a:picLocks noChangeAspect="1"/>
            </p:cNvPicPr>
            <p:nvPr/>
          </p:nvPicPr>
          <p:blipFill>
            <a:blip r:embed="rId5"/>
            <a:stretch>
              <a:fillRect/>
            </a:stretch>
          </p:blipFill>
          <p:spPr>
            <a:xfrm>
              <a:off x="677232" y="1912958"/>
              <a:ext cx="7939474" cy="3595867"/>
            </a:xfrm>
            <a:prstGeom prst="rect">
              <a:avLst/>
            </a:prstGeom>
          </p:spPr>
        </p:pic>
        <p:sp>
          <p:nvSpPr>
            <p:cNvPr id="4" name="Rounded Rectangle 3"/>
            <p:cNvSpPr/>
            <p:nvPr/>
          </p:nvSpPr>
          <p:spPr>
            <a:xfrm>
              <a:off x="5723853" y="3255422"/>
              <a:ext cx="1056443" cy="243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8" name="Rounded Rectangle 7"/>
            <p:cNvSpPr/>
            <p:nvPr/>
          </p:nvSpPr>
          <p:spPr>
            <a:xfrm>
              <a:off x="6809173" y="2974019"/>
              <a:ext cx="1836410" cy="2610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spTree>
    <p:extLst>
      <p:ext uri="{BB962C8B-B14F-4D97-AF65-F5344CB8AC3E}">
        <p14:creationId xmlns:p14="http://schemas.microsoft.com/office/powerpoint/2010/main" val="3298481570"/>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15.3 WEB IZVJEŠTAVANJE VALIDIRANIH I NEVALIDIRANIH 	PODATAKA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1" y="1533545"/>
            <a:ext cx="3076809" cy="4093428"/>
          </a:xfrm>
          <a:prstGeom prst="rect">
            <a:avLst/>
          </a:prstGeom>
        </p:spPr>
        <p:txBody>
          <a:bodyPr wrap="square">
            <a:spAutoFit/>
          </a:bodyPr>
          <a:lstStyle/>
          <a:p>
            <a:pPr marL="0" lvl="1">
              <a:spcBef>
                <a:spcPct val="20000"/>
              </a:spcBef>
            </a:pPr>
            <a:r>
              <a:rPr lang="pl-PL" sz="2400" b="1" dirty="0" smtClean="0">
                <a:solidFill>
                  <a:srgbClr val="1F497D"/>
                </a:solidFill>
              </a:rPr>
              <a:t>Statistički preglednik </a:t>
            </a:r>
            <a:r>
              <a:rPr lang="pl-PL" sz="2400" b="1" dirty="0">
                <a:solidFill>
                  <a:srgbClr val="1F497D"/>
                </a:solidFill>
              </a:rPr>
              <a:t>validiranih </a:t>
            </a:r>
            <a:r>
              <a:rPr lang="pl-PL" sz="2400" b="1" dirty="0" smtClean="0">
                <a:solidFill>
                  <a:srgbClr val="1F497D"/>
                </a:solidFill>
              </a:rPr>
              <a:t>podataka na EEA AQ Portalu</a:t>
            </a:r>
            <a:endParaRPr lang="pl-PL" sz="2400" b="1" dirty="0">
              <a:solidFill>
                <a:srgbClr val="1F497D"/>
              </a:solidFill>
            </a:endParaRPr>
          </a:p>
          <a:p>
            <a:pPr marL="0" lvl="1">
              <a:spcBef>
                <a:spcPct val="20000"/>
              </a:spcBef>
            </a:pPr>
            <a:r>
              <a:rPr lang="pl-PL" sz="2000" dirty="0" smtClean="0">
                <a:solidFill>
                  <a:srgbClr val="0070C0"/>
                </a:solidFill>
              </a:rPr>
              <a:t>Sa </a:t>
            </a:r>
            <a:r>
              <a:rPr lang="pl-PL" sz="2000" dirty="0">
                <a:solidFill>
                  <a:srgbClr val="0070C0"/>
                </a:solidFill>
              </a:rPr>
              <a:t>desne strane </a:t>
            </a:r>
            <a:r>
              <a:rPr lang="pl-PL" sz="2000" dirty="0" smtClean="0">
                <a:solidFill>
                  <a:srgbClr val="0070C0"/>
                </a:solidFill>
              </a:rPr>
              <a:t>može se </a:t>
            </a:r>
            <a:r>
              <a:rPr lang="pl-PL" sz="2000" dirty="0">
                <a:solidFill>
                  <a:srgbClr val="0070C0"/>
                </a:solidFill>
              </a:rPr>
              <a:t>odabrati, </a:t>
            </a:r>
            <a:r>
              <a:rPr lang="pl-PL" sz="2000" dirty="0" smtClean="0">
                <a:solidFill>
                  <a:srgbClr val="0070C0"/>
                </a:solidFill>
              </a:rPr>
              <a:t>godina, onečišćujuća tvari  </a:t>
            </a:r>
            <a:r>
              <a:rPr lang="pl-PL" sz="2000" dirty="0">
                <a:solidFill>
                  <a:srgbClr val="0070C0"/>
                </a:solidFill>
              </a:rPr>
              <a:t>statistički </a:t>
            </a:r>
            <a:r>
              <a:rPr lang="pl-PL" sz="2000" dirty="0" smtClean="0">
                <a:solidFill>
                  <a:srgbClr val="0070C0"/>
                </a:solidFill>
              </a:rPr>
              <a:t>parametar - prikazuju se vrijednosti za cijelu Europu</a:t>
            </a:r>
          </a:p>
          <a:p>
            <a:pPr marL="0" lvl="1">
              <a:spcBef>
                <a:spcPct val="20000"/>
              </a:spcBef>
            </a:pPr>
            <a:r>
              <a:rPr lang="pl-PL" sz="2000" dirty="0" smtClean="0">
                <a:solidFill>
                  <a:srgbClr val="0070C0"/>
                </a:solidFill>
              </a:rPr>
              <a:t>Pretraga se može suziti i na pojedinu  državu, </a:t>
            </a:r>
            <a:r>
              <a:rPr lang="pl-PL" sz="2000" dirty="0">
                <a:solidFill>
                  <a:srgbClr val="0070C0"/>
                </a:solidFill>
              </a:rPr>
              <a:t>tip stanice i </a:t>
            </a:r>
            <a:r>
              <a:rPr lang="pl-PL" sz="2000" dirty="0" smtClean="0">
                <a:solidFill>
                  <a:srgbClr val="0070C0"/>
                </a:solidFill>
              </a:rPr>
              <a:t>tip područja.</a:t>
            </a:r>
            <a:endParaRPr lang="pl-PL" sz="2400" b="1" dirty="0">
              <a:solidFill>
                <a:srgbClr val="1F497D"/>
              </a:solidFill>
            </a:endParaRPr>
          </a:p>
        </p:txBody>
      </p:sp>
      <p:sp>
        <p:nvSpPr>
          <p:cNvPr id="12" name="Rectangle 11"/>
          <p:cNvSpPr/>
          <p:nvPr/>
        </p:nvSpPr>
        <p:spPr>
          <a:xfrm>
            <a:off x="37015" y="5689031"/>
            <a:ext cx="9030830" cy="707886"/>
          </a:xfrm>
          <a:prstGeom prst="rect">
            <a:avLst/>
          </a:prstGeom>
        </p:spPr>
        <p:txBody>
          <a:bodyPr wrap="square">
            <a:spAutoFit/>
          </a:bodyPr>
          <a:lstStyle/>
          <a:p>
            <a:pPr marL="0" lvl="1">
              <a:spcBef>
                <a:spcPct val="20000"/>
              </a:spcBef>
            </a:pPr>
            <a:r>
              <a:rPr lang="pl-PL" sz="2000" dirty="0">
                <a:solidFill>
                  <a:srgbClr val="1F497D"/>
                </a:solidFill>
                <a:hlinkClick r:id="rId4"/>
              </a:rPr>
              <a:t>http://eeadmz1-cws-wp-air.azurewebsites.net/products/data-viewers/statistical-viewer-public</a:t>
            </a:r>
            <a:r>
              <a:rPr lang="pl-PL" sz="2000" dirty="0" smtClean="0">
                <a:solidFill>
                  <a:srgbClr val="1F497D"/>
                </a:solidFill>
                <a:hlinkClick r:id="rId4"/>
              </a:rPr>
              <a:t>/</a:t>
            </a:r>
            <a:endParaRPr lang="pl-PL" sz="2000" b="1" dirty="0">
              <a:solidFill>
                <a:srgbClr val="1F497D"/>
              </a:solidFill>
            </a:endParaRPr>
          </a:p>
        </p:txBody>
      </p:sp>
      <p:pic>
        <p:nvPicPr>
          <p:cNvPr id="4" name="Picture 3"/>
          <p:cNvPicPr>
            <a:picLocks noChangeAspect="1"/>
          </p:cNvPicPr>
          <p:nvPr/>
        </p:nvPicPr>
        <p:blipFill>
          <a:blip r:embed="rId5"/>
          <a:stretch>
            <a:fillRect/>
          </a:stretch>
        </p:blipFill>
        <p:spPr>
          <a:xfrm>
            <a:off x="3302493" y="1003158"/>
            <a:ext cx="5681710" cy="4743446"/>
          </a:xfrm>
          <a:prstGeom prst="rect">
            <a:avLst/>
          </a:prstGeom>
        </p:spPr>
      </p:pic>
    </p:spTree>
    <p:extLst>
      <p:ext uri="{BB962C8B-B14F-4D97-AF65-F5344CB8AC3E}">
        <p14:creationId xmlns:p14="http://schemas.microsoft.com/office/powerpoint/2010/main" val="4238790361"/>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15.3 WEB IZVJEŠTAVANJE VALIDIRANIH I NEVALIDIRANIH 	PODATAKA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09505" y="2044518"/>
            <a:ext cx="2175378" cy="3170099"/>
          </a:xfrm>
          <a:prstGeom prst="rect">
            <a:avLst/>
          </a:prstGeom>
        </p:spPr>
        <p:txBody>
          <a:bodyPr wrap="square">
            <a:spAutoFit/>
          </a:bodyPr>
          <a:lstStyle/>
          <a:p>
            <a:pPr marL="0" lvl="1">
              <a:spcBef>
                <a:spcPct val="20000"/>
              </a:spcBef>
            </a:pPr>
            <a:r>
              <a:rPr lang="pl-PL" sz="2000" dirty="0" smtClean="0">
                <a:solidFill>
                  <a:srgbClr val="0070C0"/>
                </a:solidFill>
              </a:rPr>
              <a:t>Može </a:t>
            </a:r>
            <a:r>
              <a:rPr lang="pl-PL" sz="2000" dirty="0">
                <a:solidFill>
                  <a:srgbClr val="0070C0"/>
                </a:solidFill>
              </a:rPr>
              <a:t>se </a:t>
            </a:r>
            <a:r>
              <a:rPr lang="pl-PL" sz="2000" dirty="0" smtClean="0">
                <a:solidFill>
                  <a:srgbClr val="0070C0"/>
                </a:solidFill>
              </a:rPr>
              <a:t>zumirati bilo koje područje, </a:t>
            </a:r>
            <a:r>
              <a:rPr lang="pl-PL" sz="2000" dirty="0">
                <a:solidFill>
                  <a:srgbClr val="0070C0"/>
                </a:solidFill>
              </a:rPr>
              <a:t>a postavljanjem kursora na bilo koje mjerno mjesto pokazuju se osnovni podaci o postaji i </a:t>
            </a:r>
            <a:r>
              <a:rPr lang="pl-PL" sz="2000" dirty="0" smtClean="0">
                <a:solidFill>
                  <a:srgbClr val="0070C0"/>
                </a:solidFill>
              </a:rPr>
              <a:t>u ovom slučaju broj </a:t>
            </a:r>
            <a:r>
              <a:rPr lang="pl-PL" sz="2000" dirty="0">
                <a:solidFill>
                  <a:srgbClr val="0070C0"/>
                </a:solidFill>
              </a:rPr>
              <a:t>dana prekoračenja GV</a:t>
            </a:r>
            <a:r>
              <a:rPr lang="pl-PL" sz="2000" dirty="0" smtClean="0">
                <a:solidFill>
                  <a:srgbClr val="0070C0"/>
                </a:solidFill>
              </a:rPr>
              <a:t>.</a:t>
            </a:r>
            <a:endParaRPr lang="pl-PL" sz="2400" b="1" dirty="0">
              <a:solidFill>
                <a:srgbClr val="1F497D"/>
              </a:solidFill>
            </a:endParaRPr>
          </a:p>
        </p:txBody>
      </p:sp>
      <p:sp>
        <p:nvSpPr>
          <p:cNvPr id="12" name="Rectangle 11"/>
          <p:cNvSpPr/>
          <p:nvPr/>
        </p:nvSpPr>
        <p:spPr>
          <a:xfrm>
            <a:off x="37015" y="5689031"/>
            <a:ext cx="9030830" cy="1077218"/>
          </a:xfrm>
          <a:prstGeom prst="rect">
            <a:avLst/>
          </a:prstGeom>
        </p:spPr>
        <p:txBody>
          <a:bodyPr wrap="square">
            <a:spAutoFit/>
          </a:bodyPr>
          <a:lstStyle/>
          <a:p>
            <a:pPr marL="0" lvl="1">
              <a:spcBef>
                <a:spcPct val="20000"/>
              </a:spcBef>
            </a:pPr>
            <a:r>
              <a:rPr lang="pl-PL" sz="2000" dirty="0">
                <a:solidFill>
                  <a:srgbClr val="1F497D"/>
                </a:solidFill>
                <a:hlinkClick r:id="rId4"/>
              </a:rPr>
              <a:t>http://eeadmz1-cws-wp-air.azurewebsites.net/products/data-viewers/statistical-viewer-public</a:t>
            </a:r>
            <a:r>
              <a:rPr lang="pl-PL" sz="2000" dirty="0" smtClean="0">
                <a:solidFill>
                  <a:srgbClr val="1F497D"/>
                </a:solidFill>
                <a:hlinkClick r:id="rId4"/>
              </a:rPr>
              <a:t>/</a:t>
            </a:r>
            <a:endParaRPr lang="pl-PL" sz="2000" dirty="0" smtClean="0">
              <a:solidFill>
                <a:srgbClr val="1F497D"/>
              </a:solidFill>
            </a:endParaRPr>
          </a:p>
          <a:p>
            <a:pPr marL="0" lvl="1">
              <a:spcBef>
                <a:spcPct val="20000"/>
              </a:spcBef>
            </a:pPr>
            <a:endParaRPr lang="pl-PL" sz="2000" b="1" dirty="0">
              <a:solidFill>
                <a:srgbClr val="1F497D"/>
              </a:solidFill>
            </a:endParaRPr>
          </a:p>
        </p:txBody>
      </p:sp>
      <p:pic>
        <p:nvPicPr>
          <p:cNvPr id="3" name="Picture 2"/>
          <p:cNvPicPr>
            <a:picLocks noChangeAspect="1"/>
          </p:cNvPicPr>
          <p:nvPr/>
        </p:nvPicPr>
        <p:blipFill>
          <a:blip r:embed="rId5"/>
          <a:stretch>
            <a:fillRect/>
          </a:stretch>
        </p:blipFill>
        <p:spPr>
          <a:xfrm>
            <a:off x="2441268" y="1505558"/>
            <a:ext cx="6502730" cy="4197393"/>
          </a:xfrm>
          <a:prstGeom prst="rect">
            <a:avLst/>
          </a:prstGeom>
        </p:spPr>
      </p:pic>
    </p:spTree>
    <p:extLst>
      <p:ext uri="{BB962C8B-B14F-4D97-AF65-F5344CB8AC3E}">
        <p14:creationId xmlns:p14="http://schemas.microsoft.com/office/powerpoint/2010/main" val="3132606647"/>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930937" cy="4462760"/>
          </a:xfrm>
          <a:prstGeom prst="rect">
            <a:avLst/>
          </a:prstGeom>
        </p:spPr>
        <p:txBody>
          <a:bodyPr wrap="square">
            <a:spAutoFit/>
          </a:bodyPr>
          <a:lstStyle/>
          <a:p>
            <a:pPr marL="0" lvl="1">
              <a:spcBef>
                <a:spcPct val="20000"/>
              </a:spcBef>
            </a:pPr>
            <a:r>
              <a:rPr lang="pl-PL" sz="2400" b="1" dirty="0" smtClean="0">
                <a:solidFill>
                  <a:srgbClr val="1F497D"/>
                </a:solidFill>
              </a:rPr>
              <a:t>INDEKS KVALITETE ZRAKA </a:t>
            </a:r>
          </a:p>
          <a:p>
            <a:pPr marL="0" lvl="1">
              <a:spcBef>
                <a:spcPct val="20000"/>
              </a:spcBef>
            </a:pPr>
            <a:r>
              <a:rPr lang="pl-PL" sz="2000" dirty="0" smtClean="0">
                <a:solidFill>
                  <a:srgbClr val="0070C0"/>
                </a:solidFill>
              </a:rPr>
              <a:t>Izrada </a:t>
            </a:r>
            <a:r>
              <a:rPr lang="pl-PL" sz="2000" dirty="0">
                <a:solidFill>
                  <a:srgbClr val="0070C0"/>
                </a:solidFill>
              </a:rPr>
              <a:t>indeksa je </a:t>
            </a:r>
            <a:r>
              <a:rPr lang="pl-PL" sz="2000" b="1" dirty="0">
                <a:solidFill>
                  <a:srgbClr val="0070C0"/>
                </a:solidFill>
              </a:rPr>
              <a:t>pragmatičan proces smanjenja raznih informacija</a:t>
            </a:r>
            <a:r>
              <a:rPr lang="pl-PL" sz="2000" dirty="0">
                <a:solidFill>
                  <a:srgbClr val="0070C0"/>
                </a:solidFill>
              </a:rPr>
              <a:t> o kemijskim karakteristikama prilično složene mješavine onečišćujućih tvari u zraku u </a:t>
            </a:r>
            <a:r>
              <a:rPr lang="pl-PL" sz="2000" b="1" dirty="0">
                <a:solidFill>
                  <a:srgbClr val="0070C0"/>
                </a:solidFill>
              </a:rPr>
              <a:t>jednostavnu </a:t>
            </a:r>
            <a:r>
              <a:rPr lang="pl-PL" sz="2000" b="1" dirty="0" smtClean="0">
                <a:solidFill>
                  <a:srgbClr val="0070C0"/>
                </a:solidFill>
              </a:rPr>
              <a:t>sliku </a:t>
            </a:r>
            <a:r>
              <a:rPr lang="pl-PL" sz="2000" b="1" dirty="0">
                <a:solidFill>
                  <a:srgbClr val="0070C0"/>
                </a:solidFill>
              </a:rPr>
              <a:t>na ljestvici</a:t>
            </a:r>
            <a:r>
              <a:rPr lang="pl-PL" sz="2000" dirty="0" smtClean="0">
                <a:solidFill>
                  <a:srgbClr val="0070C0"/>
                </a:solidFill>
              </a:rPr>
              <a:t>.</a:t>
            </a:r>
          </a:p>
          <a:p>
            <a:pPr marL="0" lvl="1">
              <a:spcBef>
                <a:spcPct val="20000"/>
              </a:spcBef>
            </a:pPr>
            <a:r>
              <a:rPr lang="pl-PL" sz="2000" dirty="0" smtClean="0">
                <a:solidFill>
                  <a:srgbClr val="0070C0"/>
                </a:solidFill>
              </a:rPr>
              <a:t>Sa </a:t>
            </a:r>
            <a:r>
              <a:rPr lang="pl-PL" sz="2000" dirty="0">
                <a:solidFill>
                  <a:srgbClr val="0070C0"/>
                </a:solidFill>
              </a:rPr>
              <a:t>znanstvenog stajališta ovo je gruba generalizacija i ogroman gubitak informacija, ali za </a:t>
            </a:r>
            <a:r>
              <a:rPr lang="pl-PL" sz="2000" b="1" dirty="0">
                <a:solidFill>
                  <a:srgbClr val="0070C0"/>
                </a:solidFill>
              </a:rPr>
              <a:t>komunikacijske svrhe </a:t>
            </a:r>
            <a:r>
              <a:rPr lang="pl-PL" sz="2000" b="1" dirty="0" smtClean="0">
                <a:solidFill>
                  <a:srgbClr val="0070C0"/>
                </a:solidFill>
              </a:rPr>
              <a:t>to </a:t>
            </a:r>
            <a:r>
              <a:rPr lang="pl-PL" sz="2000" b="1" dirty="0">
                <a:solidFill>
                  <a:srgbClr val="0070C0"/>
                </a:solidFill>
              </a:rPr>
              <a:t>se smanjenja informacija smatra bitnim</a:t>
            </a:r>
            <a:r>
              <a:rPr lang="pl-PL" sz="2000" dirty="0">
                <a:solidFill>
                  <a:srgbClr val="0070C0"/>
                </a:solidFill>
              </a:rPr>
              <a:t>. </a:t>
            </a: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Kako </a:t>
            </a:r>
            <a:r>
              <a:rPr lang="pl-PL" sz="2000" dirty="0">
                <a:solidFill>
                  <a:srgbClr val="0070C0"/>
                </a:solidFill>
              </a:rPr>
              <a:t>smanjiti složene informacije uglavnom ovisi </a:t>
            </a:r>
            <a:r>
              <a:rPr lang="pl-PL" sz="2000" b="1" dirty="0">
                <a:solidFill>
                  <a:srgbClr val="0070C0"/>
                </a:solidFill>
              </a:rPr>
              <a:t>o svrsi </a:t>
            </a:r>
            <a:r>
              <a:rPr lang="pl-PL" sz="2000" dirty="0">
                <a:solidFill>
                  <a:srgbClr val="0070C0"/>
                </a:solidFill>
              </a:rPr>
              <a:t>za koju se indeks treba koristiti. </a:t>
            </a:r>
            <a:r>
              <a:rPr lang="pl-PL" sz="2000" dirty="0" smtClean="0">
                <a:solidFill>
                  <a:srgbClr val="0070C0"/>
                </a:solidFill>
              </a:rPr>
              <a:t>Postoji </a:t>
            </a:r>
            <a:r>
              <a:rPr lang="pl-PL" sz="2000" b="1" dirty="0">
                <a:solidFill>
                  <a:srgbClr val="0070C0"/>
                </a:solidFill>
              </a:rPr>
              <a:t>mnogo načina izrade/prikaza indeksa kvalitete zraka</a:t>
            </a:r>
            <a:r>
              <a:rPr lang="pl-PL" sz="2000" dirty="0">
                <a:solidFill>
                  <a:srgbClr val="0070C0"/>
                </a:solidFill>
              </a:rPr>
              <a:t>, a jedan od načina nije nužno bolji od drugog. </a:t>
            </a:r>
            <a:endParaRPr lang="pl-PL" sz="2000" dirty="0" smtClean="0">
              <a:solidFill>
                <a:srgbClr val="0070C0"/>
              </a:solidFill>
            </a:endParaRPr>
          </a:p>
          <a:p>
            <a:pPr marL="0" lvl="1">
              <a:spcBef>
                <a:spcPct val="20000"/>
              </a:spcBef>
            </a:pPr>
            <a:r>
              <a:rPr lang="pl-PL" sz="2000" dirty="0" smtClean="0">
                <a:solidFill>
                  <a:srgbClr val="0070C0"/>
                </a:solidFill>
              </a:rPr>
              <a:t>Točna </a:t>
            </a:r>
            <a:r>
              <a:rPr lang="pl-PL" sz="2000" dirty="0">
                <a:solidFill>
                  <a:srgbClr val="0070C0"/>
                </a:solidFill>
              </a:rPr>
              <a:t>formula za prijenos </a:t>
            </a:r>
            <a:r>
              <a:rPr lang="pl-PL" sz="2000" b="1" dirty="0">
                <a:solidFill>
                  <a:srgbClr val="0070C0"/>
                </a:solidFill>
              </a:rPr>
              <a:t>očitanja koncentracije u indeksne klase </a:t>
            </a:r>
            <a:r>
              <a:rPr lang="pl-PL" sz="2000" dirty="0">
                <a:solidFill>
                  <a:srgbClr val="0070C0"/>
                </a:solidFill>
              </a:rPr>
              <a:t>je još jedna stvar subjektivnih izbora, iako se </a:t>
            </a:r>
            <a:r>
              <a:rPr lang="pl-PL" sz="2000" b="1" dirty="0">
                <a:solidFill>
                  <a:srgbClr val="0070C0"/>
                </a:solidFill>
              </a:rPr>
              <a:t>kao smjernice često koriste granične vrijednosti </a:t>
            </a:r>
            <a:r>
              <a:rPr lang="pl-PL" sz="2000" dirty="0">
                <a:solidFill>
                  <a:srgbClr val="0070C0"/>
                </a:solidFill>
              </a:rPr>
              <a:t>(na primjer, koje proizlaze iz </a:t>
            </a:r>
            <a:r>
              <a:rPr lang="pl-PL" sz="2000" dirty="0" smtClean="0">
                <a:solidFill>
                  <a:srgbClr val="0070C0"/>
                </a:solidFill>
              </a:rPr>
              <a:t>propisaa </a:t>
            </a:r>
            <a:r>
              <a:rPr lang="pl-PL" sz="2000" dirty="0">
                <a:solidFill>
                  <a:srgbClr val="0070C0"/>
                </a:solidFill>
              </a:rPr>
              <a:t>o </a:t>
            </a:r>
            <a:r>
              <a:rPr lang="pl-PL" sz="2000" dirty="0" smtClean="0">
                <a:solidFill>
                  <a:srgbClr val="0070C0"/>
                </a:solidFill>
              </a:rPr>
              <a:t>kvaliteti </a:t>
            </a:r>
            <a:r>
              <a:rPr lang="pl-PL" sz="2000" dirty="0">
                <a:solidFill>
                  <a:srgbClr val="0070C0"/>
                </a:solidFill>
              </a:rPr>
              <a:t>zraka kao što je Direktiva </a:t>
            </a:r>
            <a:r>
              <a:rPr lang="pl-PL" sz="2000" dirty="0" smtClean="0">
                <a:solidFill>
                  <a:srgbClr val="0070C0"/>
                </a:solidFill>
              </a:rPr>
              <a:t>2008/50/EZ).</a:t>
            </a:r>
          </a:p>
        </p:txBody>
      </p:sp>
    </p:spTree>
    <p:extLst>
      <p:ext uri="{BB962C8B-B14F-4D97-AF65-F5344CB8AC3E}">
        <p14:creationId xmlns:p14="http://schemas.microsoft.com/office/powerpoint/2010/main" val="658062752"/>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930937" cy="4216539"/>
          </a:xfrm>
          <a:prstGeom prst="rect">
            <a:avLst/>
          </a:prstGeom>
        </p:spPr>
        <p:txBody>
          <a:bodyPr wrap="square">
            <a:spAutoFit/>
          </a:bodyPr>
          <a:lstStyle/>
          <a:p>
            <a:pPr marL="0" lvl="1">
              <a:spcBef>
                <a:spcPct val="20000"/>
              </a:spcBef>
            </a:pPr>
            <a:r>
              <a:rPr lang="pl-PL" sz="2400" b="1" dirty="0" smtClean="0">
                <a:solidFill>
                  <a:srgbClr val="1F497D"/>
                </a:solidFill>
              </a:rPr>
              <a:t>INDEKS KVALITETE ZRAKA </a:t>
            </a:r>
          </a:p>
          <a:p>
            <a:pPr marL="0" lvl="1">
              <a:spcBef>
                <a:spcPct val="20000"/>
              </a:spcBef>
            </a:pPr>
            <a:r>
              <a:rPr lang="pl-PL" sz="2000" dirty="0" smtClean="0">
                <a:solidFill>
                  <a:srgbClr val="0070C0"/>
                </a:solidFill>
              </a:rPr>
              <a:t>Postoji nekoliko </a:t>
            </a:r>
            <a:r>
              <a:rPr lang="pl-PL" sz="2000" dirty="0">
                <a:solidFill>
                  <a:srgbClr val="0070C0"/>
                </a:solidFill>
              </a:rPr>
              <a:t>razloga za izradu indeksa</a:t>
            </a:r>
            <a:r>
              <a:rPr lang="pl-PL" sz="2000" dirty="0" smtClean="0">
                <a:solidFill>
                  <a:srgbClr val="0070C0"/>
                </a:solidFill>
              </a:rPr>
              <a:t>:</a:t>
            </a:r>
          </a:p>
          <a:p>
            <a:pPr marL="342900" lvl="1" indent="-342900">
              <a:spcBef>
                <a:spcPct val="20000"/>
              </a:spcBef>
              <a:buFontTx/>
              <a:buChar char="-"/>
            </a:pPr>
            <a:r>
              <a:rPr lang="pl-PL" sz="2000" b="1" dirty="0" smtClean="0">
                <a:solidFill>
                  <a:srgbClr val="0070C0"/>
                </a:solidFill>
              </a:rPr>
              <a:t>povezivanje </a:t>
            </a:r>
            <a:r>
              <a:rPr lang="pl-PL" sz="2000" b="1" dirty="0">
                <a:solidFill>
                  <a:srgbClr val="0070C0"/>
                </a:solidFill>
              </a:rPr>
              <a:t>kvalitete zraka s učincima na zdravlje </a:t>
            </a:r>
            <a:r>
              <a:rPr lang="pl-PL" sz="2000" dirty="0">
                <a:solidFill>
                  <a:srgbClr val="0070C0"/>
                </a:solidFill>
              </a:rPr>
              <a:t>kako bi se javnost informirala o kakvoći zraka i mogućim korektivnim mjerama</a:t>
            </a:r>
            <a:r>
              <a:rPr lang="pl-PL" sz="2000" dirty="0" smtClean="0">
                <a:solidFill>
                  <a:srgbClr val="0070C0"/>
                </a:solidFill>
              </a:rPr>
              <a:t>;</a:t>
            </a:r>
          </a:p>
          <a:p>
            <a:pPr marL="342900" lvl="1" indent="-342900">
              <a:spcBef>
                <a:spcPct val="20000"/>
              </a:spcBef>
              <a:buFontTx/>
              <a:buChar char="-"/>
            </a:pPr>
            <a:r>
              <a:rPr lang="pl-PL" sz="2000" b="1" dirty="0" smtClean="0">
                <a:solidFill>
                  <a:srgbClr val="0070C0"/>
                </a:solidFill>
              </a:rPr>
              <a:t>sažimanje velikog broja kompleksnih podataka </a:t>
            </a:r>
            <a:r>
              <a:rPr lang="pl-PL" sz="2000" dirty="0" smtClean="0">
                <a:solidFill>
                  <a:srgbClr val="0070C0"/>
                </a:solidFill>
              </a:rPr>
              <a:t>- jednostavniji pregled informacije (npr</a:t>
            </a:r>
            <a:r>
              <a:rPr lang="pl-PL" sz="2000" dirty="0">
                <a:solidFill>
                  <a:srgbClr val="0070C0"/>
                </a:solidFill>
              </a:rPr>
              <a:t>. za razvoj politike ili za provjeru usklađenosti sa </a:t>
            </a:r>
            <a:r>
              <a:rPr lang="pl-PL" sz="2000" dirty="0" smtClean="0">
                <a:solidFill>
                  <a:srgbClr val="0070C0"/>
                </a:solidFill>
              </a:rPr>
              <a:t>standardima);</a:t>
            </a:r>
          </a:p>
          <a:p>
            <a:pPr marL="342900" lvl="1" indent="-342900">
              <a:spcBef>
                <a:spcPct val="20000"/>
              </a:spcBef>
              <a:buFontTx/>
              <a:buChar char="-"/>
            </a:pPr>
            <a:r>
              <a:rPr lang="pl-PL" sz="2000" b="1" dirty="0" smtClean="0">
                <a:solidFill>
                  <a:srgbClr val="0070C0"/>
                </a:solidFill>
              </a:rPr>
              <a:t>privlačenje pažnje javnosti </a:t>
            </a:r>
            <a:r>
              <a:rPr lang="pl-PL" sz="2000" b="1" dirty="0">
                <a:solidFill>
                  <a:srgbClr val="0070C0"/>
                </a:solidFill>
              </a:rPr>
              <a:t>na pitanja kvalitete zraka i podizanje svijesti</a:t>
            </a:r>
            <a:r>
              <a:rPr lang="pl-PL" sz="2000" dirty="0" smtClean="0">
                <a:solidFill>
                  <a:srgbClr val="0070C0"/>
                </a:solidFill>
              </a:rPr>
              <a:t>.</a:t>
            </a:r>
          </a:p>
          <a:p>
            <a:pPr marL="342900" lvl="1" indent="-342900">
              <a:spcBef>
                <a:spcPct val="20000"/>
              </a:spcBef>
              <a:buFontTx/>
              <a:buChar char="-"/>
            </a:pPr>
            <a:endParaRPr lang="pl-PL" sz="2000" dirty="0">
              <a:solidFill>
                <a:srgbClr val="0070C0"/>
              </a:solidFill>
            </a:endParaRPr>
          </a:p>
          <a:p>
            <a:pPr marL="0" lvl="1">
              <a:spcBef>
                <a:spcPct val="20000"/>
              </a:spcBef>
            </a:pPr>
            <a:r>
              <a:rPr lang="pl-PL" sz="2000" b="1" dirty="0" smtClean="0">
                <a:solidFill>
                  <a:srgbClr val="0070C0"/>
                </a:solidFill>
              </a:rPr>
              <a:t>Povezivanje </a:t>
            </a:r>
            <a:r>
              <a:rPr lang="pl-PL" sz="2000" b="1" dirty="0">
                <a:solidFill>
                  <a:srgbClr val="0070C0"/>
                </a:solidFill>
              </a:rPr>
              <a:t>informacija o kvaliteti zraka s utjecajima na zdravlje </a:t>
            </a:r>
            <a:r>
              <a:rPr lang="pl-PL" sz="2000" dirty="0">
                <a:solidFill>
                  <a:srgbClr val="0070C0"/>
                </a:solidFill>
              </a:rPr>
              <a:t>potencijalno je vrlo moćan način komuniciranja i kao zdravstvena briga svakog pojedinca uglavnom je vrlo uvjerljivo. Iako indeks temeljen na zdravlju ima određene nedostatke, može se reći da je </a:t>
            </a:r>
            <a:r>
              <a:rPr lang="pl-PL" sz="2000" b="1" dirty="0">
                <a:solidFill>
                  <a:srgbClr val="0070C0"/>
                </a:solidFill>
              </a:rPr>
              <a:t>važno upozoriti ljude na nepovoljnu kvalitetu zraka</a:t>
            </a:r>
            <a:r>
              <a:rPr lang="pl-PL" sz="2000" b="1" dirty="0" smtClean="0">
                <a:solidFill>
                  <a:srgbClr val="0070C0"/>
                </a:solidFill>
              </a:rPr>
              <a:t>.</a:t>
            </a:r>
          </a:p>
        </p:txBody>
      </p:sp>
    </p:spTree>
    <p:extLst>
      <p:ext uri="{BB962C8B-B14F-4D97-AF65-F5344CB8AC3E}">
        <p14:creationId xmlns:p14="http://schemas.microsoft.com/office/powerpoint/2010/main" val="1814866426"/>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6" y="1362234"/>
            <a:ext cx="8939814" cy="3785652"/>
          </a:xfrm>
          <a:prstGeom prst="rect">
            <a:avLst/>
          </a:prstGeom>
        </p:spPr>
        <p:txBody>
          <a:bodyPr wrap="square">
            <a:spAutoFit/>
          </a:bodyPr>
          <a:lstStyle/>
          <a:p>
            <a:pPr marL="0" lvl="1">
              <a:spcBef>
                <a:spcPct val="20000"/>
              </a:spcBef>
            </a:pPr>
            <a:r>
              <a:rPr lang="pl-PL" sz="2400" b="1" dirty="0" smtClean="0">
                <a:solidFill>
                  <a:srgbClr val="1F497D"/>
                </a:solidFill>
              </a:rPr>
              <a:t>INDEKS KVALITETE ZRAKA </a:t>
            </a:r>
          </a:p>
          <a:p>
            <a:pPr marL="0" lvl="1">
              <a:spcBef>
                <a:spcPct val="20000"/>
              </a:spcBef>
            </a:pPr>
            <a:endParaRPr lang="pl-PL" sz="2000" b="1" dirty="0" smtClean="0">
              <a:solidFill>
                <a:srgbClr val="0070C0"/>
              </a:solidFill>
            </a:endParaRPr>
          </a:p>
          <a:p>
            <a:pPr marL="0" lvl="1">
              <a:spcBef>
                <a:spcPct val="20000"/>
              </a:spcBef>
            </a:pPr>
            <a:r>
              <a:rPr lang="pl-PL" sz="2000" b="1" dirty="0" smtClean="0">
                <a:solidFill>
                  <a:srgbClr val="0070C0"/>
                </a:solidFill>
              </a:rPr>
              <a:t>Sažimanje velikog broja kompleksnih podataka </a:t>
            </a:r>
            <a:r>
              <a:rPr lang="pl-PL" sz="2000" dirty="0" smtClean="0">
                <a:solidFill>
                  <a:srgbClr val="0070C0"/>
                </a:solidFill>
              </a:rPr>
              <a:t>- pružanje </a:t>
            </a:r>
            <a:r>
              <a:rPr lang="pl-PL" sz="2000" dirty="0">
                <a:solidFill>
                  <a:srgbClr val="0070C0"/>
                </a:solidFill>
              </a:rPr>
              <a:t>jednostavnih preglednih informacija za formuliranje ili praćenje politike ako se dosljedno primjenjuje može dati naznaku napretka ili stagnacije.</a:t>
            </a:r>
          </a:p>
          <a:p>
            <a:pPr marL="0" lvl="1">
              <a:spcBef>
                <a:spcPct val="20000"/>
              </a:spcBef>
            </a:pPr>
            <a:endParaRPr lang="pl-PL" sz="2000" b="1" u="sng" dirty="0" smtClean="0">
              <a:solidFill>
                <a:srgbClr val="0070C0"/>
              </a:solidFill>
            </a:endParaRPr>
          </a:p>
          <a:p>
            <a:pPr marL="0" lvl="1">
              <a:spcBef>
                <a:spcPct val="20000"/>
              </a:spcBef>
            </a:pPr>
            <a:r>
              <a:rPr lang="pl-PL" sz="2000" b="1" dirty="0" smtClean="0">
                <a:solidFill>
                  <a:srgbClr val="0070C0"/>
                </a:solidFill>
              </a:rPr>
              <a:t>Privlačenje pažnje javnosti </a:t>
            </a:r>
            <a:r>
              <a:rPr lang="pl-PL" sz="2000" b="1" dirty="0">
                <a:solidFill>
                  <a:srgbClr val="0070C0"/>
                </a:solidFill>
              </a:rPr>
              <a:t>na pitanja kvalitete zraka i podizanje </a:t>
            </a:r>
            <a:r>
              <a:rPr lang="pl-PL" sz="2000" b="1" dirty="0" smtClean="0">
                <a:solidFill>
                  <a:srgbClr val="0070C0"/>
                </a:solidFill>
              </a:rPr>
              <a:t>svijesti</a:t>
            </a:r>
            <a:r>
              <a:rPr lang="pl-PL" sz="2000" dirty="0" smtClean="0">
                <a:solidFill>
                  <a:srgbClr val="0070C0"/>
                </a:solidFill>
              </a:rPr>
              <a:t> - za </a:t>
            </a:r>
            <a:r>
              <a:rPr lang="pl-PL" sz="2000" dirty="0">
                <a:solidFill>
                  <a:srgbClr val="0070C0"/>
                </a:solidFill>
              </a:rPr>
              <a:t>skretanje pozornosti javnosti na kvalitetu zraka i podizanje svijesti koriste se kratkoročni indeksi koji se nalaze na web stranicama - informiraju ili upozoravaju javnost jer je javnost pod </a:t>
            </a:r>
            <a:r>
              <a:rPr lang="pl-PL" sz="2000" dirty="0" smtClean="0">
                <a:solidFill>
                  <a:srgbClr val="0070C0"/>
                </a:solidFill>
              </a:rPr>
              <a:t>utjecajem onečišćenja </a:t>
            </a:r>
            <a:r>
              <a:rPr lang="pl-PL" sz="2000" dirty="0">
                <a:solidFill>
                  <a:srgbClr val="0070C0"/>
                </a:solidFill>
              </a:rPr>
              <a:t>zraka posebno u urbanim područjima. </a:t>
            </a:r>
            <a:endParaRPr lang="pl-PL" sz="2000" dirty="0" smtClean="0">
              <a:solidFill>
                <a:srgbClr val="0070C0"/>
              </a:solidFill>
            </a:endParaRPr>
          </a:p>
        </p:txBody>
      </p:sp>
    </p:spTree>
    <p:extLst>
      <p:ext uri="{BB962C8B-B14F-4D97-AF65-F5344CB8AC3E}">
        <p14:creationId xmlns:p14="http://schemas.microsoft.com/office/powerpoint/2010/main" val="4286146017"/>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930937" cy="4708981"/>
          </a:xfrm>
          <a:prstGeom prst="rect">
            <a:avLst/>
          </a:prstGeom>
        </p:spPr>
        <p:txBody>
          <a:bodyPr wrap="square">
            <a:spAutoFit/>
          </a:bodyPr>
          <a:lstStyle/>
          <a:p>
            <a:pPr marL="0" lvl="1">
              <a:spcBef>
                <a:spcPct val="20000"/>
              </a:spcBef>
            </a:pPr>
            <a:r>
              <a:rPr lang="pl-PL" sz="2400" b="1" dirty="0" smtClean="0">
                <a:solidFill>
                  <a:srgbClr val="1F497D"/>
                </a:solidFill>
              </a:rPr>
              <a:t>INDEKS KVALITETE ZRAKA - </a:t>
            </a:r>
            <a:r>
              <a:rPr lang="pl-PL" sz="2400" b="1" dirty="0">
                <a:solidFill>
                  <a:srgbClr val="0070C0"/>
                </a:solidFill>
              </a:rPr>
              <a:t>CAQI - Common Air Quality </a:t>
            </a:r>
            <a:r>
              <a:rPr lang="pl-PL" sz="2400" b="1" dirty="0" smtClean="0">
                <a:solidFill>
                  <a:srgbClr val="0070C0"/>
                </a:solidFill>
              </a:rPr>
              <a:t>Index</a:t>
            </a:r>
            <a:endParaRPr lang="pl-PL" sz="2400" b="1" dirty="0" smtClean="0">
              <a:solidFill>
                <a:srgbClr val="1F497D"/>
              </a:solidFill>
            </a:endParaRPr>
          </a:p>
          <a:p>
            <a:pPr marL="0" lvl="1">
              <a:spcBef>
                <a:spcPct val="20000"/>
              </a:spcBef>
            </a:pPr>
            <a:endParaRPr lang="pl-PL" sz="2000" dirty="0" smtClean="0">
              <a:solidFill>
                <a:srgbClr val="0070C0"/>
              </a:solidFill>
            </a:endParaRPr>
          </a:p>
          <a:p>
            <a:pPr marL="0" lvl="1">
              <a:spcBef>
                <a:spcPct val="20000"/>
              </a:spcBef>
            </a:pPr>
            <a:r>
              <a:rPr lang="pl-PL" sz="2000" dirty="0">
                <a:solidFill>
                  <a:srgbClr val="0070C0"/>
                </a:solidFill>
              </a:rPr>
              <a:t>CAQI </a:t>
            </a:r>
            <a:r>
              <a:rPr lang="pl-PL" sz="2000" dirty="0" smtClean="0">
                <a:solidFill>
                  <a:srgbClr val="0070C0"/>
                </a:solidFill>
              </a:rPr>
              <a:t>je razvijen tijekom projekta </a:t>
            </a:r>
            <a:r>
              <a:rPr lang="pl-PL" sz="2000" dirty="0">
                <a:solidFill>
                  <a:srgbClr val="0070C0"/>
                </a:solidFill>
              </a:rPr>
              <a:t>CITEAIR </a:t>
            </a:r>
            <a:r>
              <a:rPr lang="pl-PL" sz="2000" dirty="0" smtClean="0">
                <a:solidFill>
                  <a:srgbClr val="0070C0"/>
                </a:solidFill>
              </a:rPr>
              <a:t>II </a:t>
            </a:r>
          </a:p>
          <a:p>
            <a:pPr marL="0" lvl="1">
              <a:spcBef>
                <a:spcPct val="20000"/>
              </a:spcBef>
            </a:pPr>
            <a:r>
              <a:rPr lang="pl-PL" sz="2000" dirty="0" smtClean="0">
                <a:solidFill>
                  <a:srgbClr val="0070C0"/>
                </a:solidFill>
                <a:hlinkClick r:id="rId4"/>
              </a:rPr>
              <a:t>http</a:t>
            </a:r>
            <a:r>
              <a:rPr lang="pl-PL" sz="2000" dirty="0">
                <a:solidFill>
                  <a:srgbClr val="0070C0"/>
                </a:solidFill>
                <a:hlinkClick r:id="rId4"/>
              </a:rPr>
              <a:t>://www.citeair.eu/</a:t>
            </a:r>
            <a:endParaRPr lang="pl-PL" sz="2000" dirty="0">
              <a:solidFill>
                <a:srgbClr val="0070C0"/>
              </a:solidFill>
            </a:endParaRPr>
          </a:p>
          <a:p>
            <a:pPr marL="0" lvl="1">
              <a:spcBef>
                <a:spcPct val="20000"/>
              </a:spcBef>
            </a:pPr>
            <a:r>
              <a:rPr lang="pl-PL" sz="2000" dirty="0" smtClean="0">
                <a:solidFill>
                  <a:srgbClr val="0070C0"/>
                </a:solidFill>
              </a:rPr>
              <a:t>i </a:t>
            </a:r>
            <a:r>
              <a:rPr lang="pl-PL" sz="2000" dirty="0">
                <a:solidFill>
                  <a:srgbClr val="0070C0"/>
                </a:solidFill>
              </a:rPr>
              <a:t>koristi se na web stranici </a:t>
            </a:r>
            <a:r>
              <a:rPr lang="pl-PL" sz="2000" dirty="0" smtClean="0">
                <a:solidFill>
                  <a:srgbClr val="0070C0"/>
                </a:solidFill>
                <a:hlinkClick r:id="rId5"/>
              </a:rPr>
              <a:t>www.airqualitynow.eu</a:t>
            </a:r>
            <a:r>
              <a:rPr lang="pl-PL" sz="2000" dirty="0" smtClean="0">
                <a:solidFill>
                  <a:srgbClr val="0070C0"/>
                </a:solidFill>
              </a:rPr>
              <a:t> od </a:t>
            </a:r>
            <a:r>
              <a:rPr lang="pl-PL" sz="2000" dirty="0">
                <a:solidFill>
                  <a:srgbClr val="0070C0"/>
                </a:solidFill>
              </a:rPr>
              <a:t>2006. </a:t>
            </a:r>
            <a:r>
              <a:rPr lang="pl-PL" sz="2000" dirty="0" smtClean="0">
                <a:solidFill>
                  <a:srgbClr val="0070C0"/>
                </a:solidFill>
              </a:rPr>
              <a:t>godine.</a:t>
            </a:r>
          </a:p>
          <a:p>
            <a:pPr marL="0" lvl="1">
              <a:spcBef>
                <a:spcPct val="20000"/>
              </a:spcBef>
            </a:pPr>
            <a:endParaRPr lang="pl-PL" sz="2000" dirty="0" smtClean="0">
              <a:solidFill>
                <a:srgbClr val="0070C0"/>
              </a:solidFill>
            </a:endParaRPr>
          </a:p>
          <a:p>
            <a:pPr marL="0" lvl="1">
              <a:spcBef>
                <a:spcPct val="20000"/>
              </a:spcBef>
            </a:pPr>
            <a:r>
              <a:rPr lang="pl-PL" sz="2000" b="1" u="sng" dirty="0" smtClean="0">
                <a:solidFill>
                  <a:srgbClr val="0070C0"/>
                </a:solidFill>
              </a:rPr>
              <a:t>ZAŠTO CAQI</a:t>
            </a:r>
            <a:endParaRPr lang="pl-PL" sz="2000" b="1" u="sng" dirty="0">
              <a:solidFill>
                <a:srgbClr val="0070C0"/>
              </a:solidFill>
            </a:endParaRPr>
          </a:p>
          <a:p>
            <a:pPr marL="0" lvl="1">
              <a:spcBef>
                <a:spcPct val="20000"/>
              </a:spcBef>
            </a:pPr>
            <a:r>
              <a:rPr lang="pl-PL" sz="2000" dirty="0" smtClean="0">
                <a:solidFill>
                  <a:srgbClr val="0070C0"/>
                </a:solidFill>
              </a:rPr>
              <a:t>CAQI je </a:t>
            </a:r>
            <a:r>
              <a:rPr lang="pl-PL" sz="2000" dirty="0">
                <a:solidFill>
                  <a:srgbClr val="0070C0"/>
                </a:solidFill>
              </a:rPr>
              <a:t>napravljen u svrhu usporedbe </a:t>
            </a:r>
            <a:r>
              <a:rPr lang="pl-PL" sz="2000" dirty="0" smtClean="0">
                <a:solidFill>
                  <a:srgbClr val="0070C0"/>
                </a:solidFill>
              </a:rPr>
              <a:t>kvalitete zraka </a:t>
            </a:r>
            <a:r>
              <a:rPr lang="pl-PL" sz="2000" dirty="0">
                <a:solidFill>
                  <a:srgbClr val="0070C0"/>
                </a:solidFill>
              </a:rPr>
              <a:t>u europskim gradovima u realnom vremenu. </a:t>
            </a:r>
            <a:endParaRPr lang="pl-PL" sz="2000" dirty="0" smtClean="0">
              <a:solidFill>
                <a:srgbClr val="0070C0"/>
              </a:solidFill>
            </a:endParaRPr>
          </a:p>
          <a:p>
            <a:pPr marL="0" lvl="1">
              <a:spcBef>
                <a:spcPct val="20000"/>
              </a:spcBef>
            </a:pPr>
            <a:r>
              <a:rPr lang="pl-PL" sz="2000" dirty="0" smtClean="0">
                <a:solidFill>
                  <a:srgbClr val="0070C0"/>
                </a:solidFill>
              </a:rPr>
              <a:t>Na </a:t>
            </a:r>
            <a:r>
              <a:rPr lang="pl-PL" sz="2000" dirty="0">
                <a:solidFill>
                  <a:srgbClr val="0070C0"/>
                </a:solidFill>
              </a:rPr>
              <a:t>početku projekta CITEAIR </a:t>
            </a:r>
            <a:r>
              <a:rPr lang="pl-PL" sz="2000" dirty="0" smtClean="0">
                <a:solidFill>
                  <a:srgbClr val="0070C0"/>
                </a:solidFill>
              </a:rPr>
              <a:t>primijećeno je da </a:t>
            </a:r>
            <a:r>
              <a:rPr lang="pl-PL" sz="2000" dirty="0">
                <a:solidFill>
                  <a:srgbClr val="0070C0"/>
                </a:solidFill>
              </a:rPr>
              <a:t>mnogi gradovi </a:t>
            </a:r>
            <a:r>
              <a:rPr lang="pl-PL" sz="2000" dirty="0" smtClean="0">
                <a:solidFill>
                  <a:srgbClr val="0070C0"/>
                </a:solidFill>
              </a:rPr>
              <a:t>prikazuju kvalitetu </a:t>
            </a:r>
            <a:r>
              <a:rPr lang="pl-PL" sz="2000" dirty="0">
                <a:solidFill>
                  <a:srgbClr val="0070C0"/>
                </a:solidFill>
              </a:rPr>
              <a:t>zraka </a:t>
            </a:r>
            <a:r>
              <a:rPr lang="pl-PL" sz="2000" dirty="0" smtClean="0">
                <a:solidFill>
                  <a:srgbClr val="0070C0"/>
                </a:solidFill>
              </a:rPr>
              <a:t>na različite, </a:t>
            </a:r>
            <a:r>
              <a:rPr lang="pl-PL" sz="2000" dirty="0">
                <a:solidFill>
                  <a:srgbClr val="0070C0"/>
                </a:solidFill>
              </a:rPr>
              <a:t>teško </a:t>
            </a:r>
            <a:r>
              <a:rPr lang="pl-PL" sz="2000" dirty="0" smtClean="0">
                <a:solidFill>
                  <a:srgbClr val="0070C0"/>
                </a:solidFill>
              </a:rPr>
              <a:t>usporedive načine, često koristeći vlastiti </a:t>
            </a:r>
            <a:r>
              <a:rPr lang="pl-PL" sz="2000" dirty="0">
                <a:solidFill>
                  <a:srgbClr val="0070C0"/>
                </a:solidFill>
              </a:rPr>
              <a:t>(ili ponekad nacionalno propisani) indeks kvalitete </a:t>
            </a:r>
            <a:r>
              <a:rPr lang="pl-PL" sz="2000" dirty="0" smtClean="0">
                <a:solidFill>
                  <a:srgbClr val="0070C0"/>
                </a:solidFill>
              </a:rPr>
              <a:t>zraka. </a:t>
            </a:r>
          </a:p>
          <a:p>
            <a:pPr marL="0" lvl="1">
              <a:spcBef>
                <a:spcPct val="20000"/>
              </a:spcBef>
            </a:pPr>
            <a:r>
              <a:rPr lang="pl-PL" sz="2000" dirty="0" smtClean="0">
                <a:solidFill>
                  <a:srgbClr val="0070C0"/>
                </a:solidFill>
              </a:rPr>
              <a:t>Problem je bio što su svi </a:t>
            </a:r>
            <a:r>
              <a:rPr lang="pl-PL" sz="2000" dirty="0">
                <a:solidFill>
                  <a:srgbClr val="0070C0"/>
                </a:solidFill>
              </a:rPr>
              <a:t>indeksi bili različiti u logici i </a:t>
            </a:r>
            <a:r>
              <a:rPr lang="pl-PL" sz="2000" dirty="0" smtClean="0">
                <a:solidFill>
                  <a:srgbClr val="0070C0"/>
                </a:solidFill>
              </a:rPr>
              <a:t>prezentaciji.</a:t>
            </a:r>
          </a:p>
        </p:txBody>
      </p:sp>
    </p:spTree>
    <p:extLst>
      <p:ext uri="{BB962C8B-B14F-4D97-AF65-F5344CB8AC3E}">
        <p14:creationId xmlns:p14="http://schemas.microsoft.com/office/powerpoint/2010/main" val="4277823467"/>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457680"/>
            <a:ext cx="8930937" cy="4659737"/>
          </a:xfrm>
          <a:prstGeom prst="rect">
            <a:avLst/>
          </a:prstGeom>
        </p:spPr>
        <p:txBody>
          <a:bodyPr wrap="square">
            <a:spAutoFit/>
          </a:bodyPr>
          <a:lstStyle/>
          <a:p>
            <a:pPr marL="0" lvl="1">
              <a:spcBef>
                <a:spcPct val="20000"/>
              </a:spcBef>
            </a:pPr>
            <a:r>
              <a:rPr lang="pl-PL" sz="2400" b="1" dirty="0" smtClean="0">
                <a:solidFill>
                  <a:srgbClr val="0070C0"/>
                </a:solidFill>
              </a:rPr>
              <a:t>CAQI </a:t>
            </a:r>
            <a:r>
              <a:rPr lang="pl-PL" sz="2400" b="1" dirty="0">
                <a:solidFill>
                  <a:srgbClr val="0070C0"/>
                </a:solidFill>
              </a:rPr>
              <a:t>- Common Air Quality </a:t>
            </a:r>
            <a:r>
              <a:rPr lang="pl-PL" sz="2400" b="1" dirty="0" smtClean="0">
                <a:solidFill>
                  <a:srgbClr val="0070C0"/>
                </a:solidFill>
              </a:rPr>
              <a:t>Index</a:t>
            </a:r>
            <a:endParaRPr lang="pl-PL" sz="2400" b="1" dirty="0" smtClean="0">
              <a:solidFill>
                <a:srgbClr val="1F497D"/>
              </a:solidFill>
            </a:endParaRPr>
          </a:p>
          <a:p>
            <a:pPr marL="0" lvl="1">
              <a:spcBef>
                <a:spcPct val="20000"/>
              </a:spcBef>
            </a:pPr>
            <a:r>
              <a:rPr lang="pl-PL" sz="2000" dirty="0" smtClean="0">
                <a:solidFill>
                  <a:srgbClr val="0070C0"/>
                </a:solidFill>
              </a:rPr>
              <a:t>Indeks (CAQI) </a:t>
            </a:r>
            <a:r>
              <a:rPr lang="pl-PL" sz="2000" dirty="0">
                <a:solidFill>
                  <a:srgbClr val="0070C0"/>
                </a:solidFill>
              </a:rPr>
              <a:t>je razvijen kako bi </a:t>
            </a:r>
            <a:r>
              <a:rPr lang="pl-PL" sz="2000" b="1" dirty="0">
                <a:solidFill>
                  <a:srgbClr val="0070C0"/>
                </a:solidFill>
              </a:rPr>
              <a:t>postojao uz postojeće </a:t>
            </a:r>
            <a:r>
              <a:rPr lang="pl-PL" sz="2000" b="1" dirty="0" smtClean="0">
                <a:solidFill>
                  <a:srgbClr val="0070C0"/>
                </a:solidFill>
              </a:rPr>
              <a:t>indekse</a:t>
            </a:r>
            <a:r>
              <a:rPr lang="pl-PL" sz="2000" dirty="0" smtClean="0">
                <a:solidFill>
                  <a:srgbClr val="0070C0"/>
                </a:solidFill>
              </a:rPr>
              <a:t>, a mogao bi se koristiti </a:t>
            </a:r>
            <a:r>
              <a:rPr lang="pl-PL" sz="2000" dirty="0">
                <a:solidFill>
                  <a:srgbClr val="0070C0"/>
                </a:solidFill>
              </a:rPr>
              <a:t>za </a:t>
            </a:r>
            <a:r>
              <a:rPr lang="pl-PL" sz="2000" dirty="0" smtClean="0">
                <a:solidFill>
                  <a:srgbClr val="0070C0"/>
                </a:solidFill>
              </a:rPr>
              <a:t>usporedbu kvalitete zraka u gradovima na </a:t>
            </a:r>
            <a:r>
              <a:rPr lang="pl-PL" sz="2000" dirty="0">
                <a:solidFill>
                  <a:srgbClr val="0070C0"/>
                </a:solidFill>
              </a:rPr>
              <a:t>web stranici; nije </a:t>
            </a:r>
            <a:r>
              <a:rPr lang="pl-PL" sz="2000" dirty="0" smtClean="0">
                <a:solidFill>
                  <a:srgbClr val="0070C0"/>
                </a:solidFill>
              </a:rPr>
              <a:t>bio namijenjen </a:t>
            </a:r>
            <a:r>
              <a:rPr lang="pl-PL" sz="2000" dirty="0">
                <a:solidFill>
                  <a:srgbClr val="0070C0"/>
                </a:solidFill>
              </a:rPr>
              <a:t>zamjeni postojećih indeksa. </a:t>
            </a:r>
            <a:endParaRPr lang="pl-PL" sz="2000" dirty="0" smtClean="0">
              <a:solidFill>
                <a:srgbClr val="0070C0"/>
              </a:solidFill>
            </a:endParaRPr>
          </a:p>
          <a:p>
            <a:pPr marL="0" lvl="1">
              <a:spcBef>
                <a:spcPct val="20000"/>
              </a:spcBef>
            </a:pPr>
            <a:r>
              <a:rPr lang="pl-PL" sz="2000" dirty="0" smtClean="0">
                <a:solidFill>
                  <a:srgbClr val="0070C0"/>
                </a:solidFill>
              </a:rPr>
              <a:t>Bio/je </a:t>
            </a:r>
            <a:r>
              <a:rPr lang="pl-PL" sz="2000" dirty="0">
                <a:solidFill>
                  <a:srgbClr val="0070C0"/>
                </a:solidFill>
              </a:rPr>
              <a:t>dio nastojanja da se podigne </a:t>
            </a:r>
            <a:r>
              <a:rPr lang="pl-PL" sz="2000" b="1" dirty="0">
                <a:solidFill>
                  <a:srgbClr val="0070C0"/>
                </a:solidFill>
              </a:rPr>
              <a:t>svijest o kvaliteti zraka u gradovima</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smtClean="0">
                <a:solidFill>
                  <a:srgbClr val="0070C0"/>
                </a:solidFill>
              </a:rPr>
              <a:t>Od kada je </a:t>
            </a:r>
            <a:r>
              <a:rPr lang="pl-PL" sz="2000" dirty="0">
                <a:solidFill>
                  <a:srgbClr val="0070C0"/>
                </a:solidFill>
              </a:rPr>
              <a:t>CAQI pokrenut, </a:t>
            </a:r>
            <a:r>
              <a:rPr lang="pl-PL" sz="2000" dirty="0" smtClean="0">
                <a:solidFill>
                  <a:srgbClr val="0070C0"/>
                </a:solidFill>
              </a:rPr>
              <a:t>revidirana je Direktiva </a:t>
            </a:r>
            <a:r>
              <a:rPr lang="pl-PL" sz="2000" dirty="0">
                <a:solidFill>
                  <a:srgbClr val="0070C0"/>
                </a:solidFill>
              </a:rPr>
              <a:t>o </a:t>
            </a:r>
            <a:r>
              <a:rPr lang="pl-PL" sz="2000" dirty="0" smtClean="0">
                <a:solidFill>
                  <a:srgbClr val="0070C0"/>
                </a:solidFill>
              </a:rPr>
              <a:t>kvaliteti zraka (CAFE Direktiva 2008/50EU) u kojoj je </a:t>
            </a:r>
            <a:r>
              <a:rPr lang="pl-PL" sz="2000" b="1" dirty="0" smtClean="0">
                <a:solidFill>
                  <a:srgbClr val="0070C0"/>
                </a:solidFill>
              </a:rPr>
              <a:t>dodana </a:t>
            </a:r>
            <a:r>
              <a:rPr lang="pl-PL" sz="2000" b="1" dirty="0">
                <a:solidFill>
                  <a:srgbClr val="0070C0"/>
                </a:solidFill>
              </a:rPr>
              <a:t>granična vrijednost za </a:t>
            </a:r>
            <a:r>
              <a:rPr lang="pl-PL" sz="2000" b="1" dirty="0" smtClean="0">
                <a:solidFill>
                  <a:srgbClr val="0070C0"/>
                </a:solidFill>
              </a:rPr>
              <a:t>PM</a:t>
            </a:r>
            <a:r>
              <a:rPr lang="pl-PL" sz="2000" b="1" baseline="-25000" dirty="0" smtClean="0">
                <a:solidFill>
                  <a:srgbClr val="0070C0"/>
                </a:solidFill>
              </a:rPr>
              <a:t>2.5</a:t>
            </a:r>
            <a:r>
              <a:rPr lang="pl-PL" sz="2000" dirty="0" smtClean="0">
                <a:solidFill>
                  <a:srgbClr val="0070C0"/>
                </a:solidFill>
              </a:rPr>
              <a:t>. </a:t>
            </a:r>
          </a:p>
          <a:p>
            <a:pPr marL="0" lvl="1">
              <a:spcBef>
                <a:spcPct val="20000"/>
              </a:spcBef>
            </a:pPr>
            <a:r>
              <a:rPr lang="pl-PL" sz="2000" dirty="0" smtClean="0">
                <a:solidFill>
                  <a:srgbClr val="0070C0"/>
                </a:solidFill>
              </a:rPr>
              <a:t>Budući </a:t>
            </a:r>
            <a:r>
              <a:rPr lang="pl-PL" sz="2000" dirty="0">
                <a:solidFill>
                  <a:srgbClr val="0070C0"/>
                </a:solidFill>
              </a:rPr>
              <a:t>da je </a:t>
            </a:r>
            <a:r>
              <a:rPr lang="pl-PL" sz="2000" b="1" dirty="0">
                <a:solidFill>
                  <a:srgbClr val="0070C0"/>
                </a:solidFill>
              </a:rPr>
              <a:t>PM</a:t>
            </a:r>
            <a:r>
              <a:rPr lang="pl-PL" sz="2000" b="1" baseline="-25000" dirty="0">
                <a:solidFill>
                  <a:srgbClr val="0070C0"/>
                </a:solidFill>
              </a:rPr>
              <a:t>2.5</a:t>
            </a:r>
            <a:r>
              <a:rPr lang="pl-PL" sz="2000" b="1" dirty="0">
                <a:solidFill>
                  <a:srgbClr val="0070C0"/>
                </a:solidFill>
              </a:rPr>
              <a:t> </a:t>
            </a:r>
            <a:r>
              <a:rPr lang="pl-PL" sz="2000" b="1" dirty="0" smtClean="0">
                <a:solidFill>
                  <a:srgbClr val="0070C0"/>
                </a:solidFill>
              </a:rPr>
              <a:t>danas vjerojatno </a:t>
            </a:r>
            <a:r>
              <a:rPr lang="pl-PL" sz="2000" b="1" dirty="0">
                <a:solidFill>
                  <a:srgbClr val="0070C0"/>
                </a:solidFill>
              </a:rPr>
              <a:t>najznačajniji parametar za </a:t>
            </a:r>
            <a:r>
              <a:rPr lang="pl-PL" sz="2000" b="1" dirty="0" smtClean="0">
                <a:solidFill>
                  <a:srgbClr val="0070C0"/>
                </a:solidFill>
              </a:rPr>
              <a:t>kvalitetu </a:t>
            </a:r>
            <a:r>
              <a:rPr lang="pl-PL" sz="2000" b="1" dirty="0">
                <a:solidFill>
                  <a:srgbClr val="0070C0"/>
                </a:solidFill>
              </a:rPr>
              <a:t>zraka </a:t>
            </a:r>
            <a:r>
              <a:rPr lang="pl-PL" sz="2000" b="1" dirty="0" smtClean="0">
                <a:solidFill>
                  <a:srgbClr val="0070C0"/>
                </a:solidFill>
              </a:rPr>
              <a:t>u urbanim područjima u </a:t>
            </a:r>
            <a:r>
              <a:rPr lang="pl-PL" sz="2000" b="1" dirty="0">
                <a:solidFill>
                  <a:srgbClr val="0070C0"/>
                </a:solidFill>
              </a:rPr>
              <a:t>Europi</a:t>
            </a:r>
            <a:r>
              <a:rPr lang="pl-PL" sz="2000" dirty="0">
                <a:solidFill>
                  <a:srgbClr val="0070C0"/>
                </a:solidFill>
              </a:rPr>
              <a:t>, </a:t>
            </a:r>
            <a:r>
              <a:rPr lang="pl-PL" sz="2000" dirty="0" smtClean="0">
                <a:solidFill>
                  <a:srgbClr val="0070C0"/>
                </a:solidFill>
              </a:rPr>
              <a:t>uključen je naknadno i </a:t>
            </a:r>
            <a:r>
              <a:rPr lang="pl-PL" sz="2000" dirty="0">
                <a:solidFill>
                  <a:srgbClr val="0070C0"/>
                </a:solidFill>
              </a:rPr>
              <a:t>u CAQI izračun. </a:t>
            </a:r>
            <a:endParaRPr lang="pl-PL" sz="2000" dirty="0" smtClean="0">
              <a:solidFill>
                <a:srgbClr val="0070C0"/>
              </a:solidFill>
            </a:endParaRPr>
          </a:p>
          <a:p>
            <a:pPr marL="0" lvl="1">
              <a:spcBef>
                <a:spcPct val="20000"/>
              </a:spcBef>
            </a:pPr>
            <a:endParaRPr lang="pl-PL" sz="2400" dirty="0" smtClean="0">
              <a:solidFill>
                <a:srgbClr val="1F497D"/>
              </a:solidFill>
            </a:endParaRPr>
          </a:p>
          <a:p>
            <a:pPr marL="0" lvl="1">
              <a:spcBef>
                <a:spcPct val="20000"/>
              </a:spcBef>
            </a:pPr>
            <a:r>
              <a:rPr lang="pl-PL" sz="2000" dirty="0">
                <a:solidFill>
                  <a:srgbClr val="0070C0"/>
                </a:solidFill>
              </a:rPr>
              <a:t>Prikaz parametara kvalitete zraka putem CAQI nalazi se i na portalu „Kvaliteta zraka u RH” </a:t>
            </a:r>
            <a:r>
              <a:rPr lang="pl-PL" sz="2000" dirty="0">
                <a:solidFill>
                  <a:srgbClr val="0070C0"/>
                </a:solidFill>
                <a:hlinkClick r:id="rId4"/>
              </a:rPr>
              <a:t>http://</a:t>
            </a:r>
            <a:r>
              <a:rPr lang="pl-PL" sz="2000" dirty="0" smtClean="0">
                <a:solidFill>
                  <a:srgbClr val="0070C0"/>
                </a:solidFill>
                <a:hlinkClick r:id="rId4"/>
              </a:rPr>
              <a:t>iszz.azo.hr/iskzl/index.html</a:t>
            </a:r>
            <a:r>
              <a:rPr lang="pl-PL" sz="2000" dirty="0" smtClean="0">
                <a:solidFill>
                  <a:srgbClr val="0070C0"/>
                </a:solidFill>
              </a:rPr>
              <a:t> od 2014. godine.</a:t>
            </a:r>
            <a:endParaRPr lang="pl-PL" sz="2000" dirty="0">
              <a:solidFill>
                <a:srgbClr val="0070C0"/>
              </a:solidFill>
            </a:endParaRPr>
          </a:p>
        </p:txBody>
      </p:sp>
    </p:spTree>
    <p:extLst>
      <p:ext uri="{BB962C8B-B14F-4D97-AF65-F5344CB8AC3E}">
        <p14:creationId xmlns:p14="http://schemas.microsoft.com/office/powerpoint/2010/main" val="61362228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smtClean="0">
                <a:solidFill>
                  <a:srgbClr val="1F497D"/>
                </a:solidFill>
              </a:rPr>
              <a:t>CAFE Direktiva 2008/50/EC, poglavlje </a:t>
            </a:r>
            <a:r>
              <a:rPr lang="hr-BA" sz="2400" b="1" dirty="0">
                <a:solidFill>
                  <a:srgbClr val="1F497D"/>
                </a:solidFill>
              </a:rPr>
              <a:t>OBAVJEŠĆIVANJE I </a:t>
            </a:r>
            <a:r>
              <a:rPr lang="hr-BA" sz="2400" b="1" dirty="0" smtClean="0">
                <a:solidFill>
                  <a:srgbClr val="1F497D"/>
                </a:solidFill>
              </a:rPr>
              <a:t>IZVJEŠĆIVANJE, članci 26. – 28.</a:t>
            </a:r>
          </a:p>
          <a:p>
            <a:pPr marL="0" lvl="1">
              <a:spcBef>
                <a:spcPct val="20000"/>
              </a:spcBef>
            </a:pPr>
            <a:r>
              <a:rPr lang="pl-PL" sz="2000" b="1" dirty="0" smtClean="0">
                <a:solidFill>
                  <a:srgbClr val="0070C0"/>
                </a:solidFill>
              </a:rPr>
              <a:t>Obavješćivanje javnosti </a:t>
            </a:r>
            <a:r>
              <a:rPr lang="pl-PL" sz="2000" dirty="0" smtClean="0">
                <a:solidFill>
                  <a:srgbClr val="0070C0"/>
                </a:solidFill>
              </a:rPr>
              <a:t>- Članak </a:t>
            </a:r>
            <a:r>
              <a:rPr lang="pl-PL" sz="2000" dirty="0">
                <a:solidFill>
                  <a:srgbClr val="0070C0"/>
                </a:solidFill>
              </a:rPr>
              <a:t>26</a:t>
            </a:r>
            <a:r>
              <a:rPr lang="pl-PL" sz="2000" dirty="0" smtClean="0">
                <a:solidFill>
                  <a:srgbClr val="0070C0"/>
                </a:solidFill>
              </a:rPr>
              <a:t>.</a:t>
            </a:r>
            <a:endParaRPr lang="pl-PL" sz="2000" dirty="0">
              <a:solidFill>
                <a:srgbClr val="0070C0"/>
              </a:solidFill>
            </a:endParaRPr>
          </a:p>
          <a:p>
            <a:pPr marL="0" lvl="1">
              <a:spcBef>
                <a:spcPct val="20000"/>
              </a:spcBef>
            </a:pPr>
            <a:r>
              <a:rPr lang="pl-PL" sz="2000" b="1" dirty="0" smtClean="0">
                <a:solidFill>
                  <a:srgbClr val="0070C0"/>
                </a:solidFill>
              </a:rPr>
              <a:t>Države </a:t>
            </a:r>
            <a:r>
              <a:rPr lang="pl-PL" sz="2000" b="1" dirty="0">
                <a:solidFill>
                  <a:srgbClr val="0070C0"/>
                </a:solidFill>
              </a:rPr>
              <a:t>članice </a:t>
            </a:r>
            <a:r>
              <a:rPr lang="pl-PL" sz="2000" dirty="0">
                <a:solidFill>
                  <a:srgbClr val="0070C0"/>
                </a:solidFill>
              </a:rPr>
              <a:t>osiguravaju da </a:t>
            </a:r>
            <a:r>
              <a:rPr lang="pl-PL" sz="2000" b="1" dirty="0">
                <a:solidFill>
                  <a:srgbClr val="0070C0"/>
                </a:solidFill>
              </a:rPr>
              <a:t>javnost</a:t>
            </a:r>
            <a:r>
              <a:rPr lang="pl-PL" sz="2000" dirty="0">
                <a:solidFill>
                  <a:srgbClr val="0070C0"/>
                </a:solidFill>
              </a:rPr>
              <a:t>, kao i </a:t>
            </a:r>
            <a:r>
              <a:rPr lang="pl-PL" sz="2000" dirty="0" smtClean="0">
                <a:solidFill>
                  <a:srgbClr val="0070C0"/>
                </a:solidFill>
              </a:rPr>
              <a:t>relevantne organizacije </a:t>
            </a:r>
            <a:r>
              <a:rPr lang="pl-PL" sz="2000" dirty="0">
                <a:solidFill>
                  <a:srgbClr val="0070C0"/>
                </a:solidFill>
              </a:rPr>
              <a:t>kao što su organizacije za zaštitu okoliša, </a:t>
            </a:r>
            <a:r>
              <a:rPr lang="pl-PL" sz="2000" dirty="0" smtClean="0">
                <a:solidFill>
                  <a:srgbClr val="0070C0"/>
                </a:solidFill>
              </a:rPr>
              <a:t>organizacije za </a:t>
            </a:r>
            <a:r>
              <a:rPr lang="pl-PL" sz="2000" dirty="0">
                <a:solidFill>
                  <a:srgbClr val="0070C0"/>
                </a:solidFill>
              </a:rPr>
              <a:t>zaštitu potrošača, organizacije koje zastupaju </a:t>
            </a:r>
            <a:r>
              <a:rPr lang="pl-PL" sz="2000" dirty="0" smtClean="0">
                <a:solidFill>
                  <a:srgbClr val="0070C0"/>
                </a:solidFill>
              </a:rPr>
              <a:t>interese osjetljivih </a:t>
            </a:r>
            <a:r>
              <a:rPr lang="pl-PL" sz="2000" dirty="0">
                <a:solidFill>
                  <a:srgbClr val="0070C0"/>
                </a:solidFill>
              </a:rPr>
              <a:t>skupina stanovništva, ostala relevantna tijela za </a:t>
            </a:r>
            <a:r>
              <a:rPr lang="pl-PL" sz="2000" dirty="0" smtClean="0">
                <a:solidFill>
                  <a:srgbClr val="0070C0"/>
                </a:solidFill>
              </a:rPr>
              <a:t>zaštitu zdravlja </a:t>
            </a:r>
            <a:r>
              <a:rPr lang="pl-PL" sz="2000" dirty="0">
                <a:solidFill>
                  <a:srgbClr val="0070C0"/>
                </a:solidFill>
              </a:rPr>
              <a:t>i industrijska udruženja, budu na</a:t>
            </a:r>
            <a:r>
              <a:rPr lang="pl-PL" sz="2000" b="1" dirty="0">
                <a:solidFill>
                  <a:srgbClr val="0070C0"/>
                </a:solidFill>
              </a:rPr>
              <a:t> odgovarajući način </a:t>
            </a:r>
            <a:r>
              <a:rPr lang="pl-PL" sz="2000" b="1" dirty="0" smtClean="0">
                <a:solidFill>
                  <a:srgbClr val="0070C0"/>
                </a:solidFill>
              </a:rPr>
              <a:t>i na </a:t>
            </a:r>
            <a:r>
              <a:rPr lang="pl-PL" sz="2000" b="1" dirty="0">
                <a:solidFill>
                  <a:srgbClr val="0070C0"/>
                </a:solidFill>
              </a:rPr>
              <a:t>vrijeme </a:t>
            </a:r>
            <a:r>
              <a:rPr lang="pl-PL" sz="2000" b="1" dirty="0" smtClean="0">
                <a:solidFill>
                  <a:srgbClr val="0070C0"/>
                </a:solidFill>
              </a:rPr>
              <a:t>obaviješteni </a:t>
            </a:r>
            <a:r>
              <a:rPr lang="pl-PL" sz="2000" b="1" dirty="0">
                <a:solidFill>
                  <a:srgbClr val="0070C0"/>
                </a:solidFill>
              </a:rPr>
              <a:t>o </a:t>
            </a:r>
            <a:r>
              <a:rPr lang="pl-PL" sz="2000" b="1" dirty="0" smtClean="0">
                <a:solidFill>
                  <a:srgbClr val="0070C0"/>
                </a:solidFill>
              </a:rPr>
              <a:t>kvaliteti </a:t>
            </a:r>
            <a:r>
              <a:rPr lang="pl-PL" sz="2000" b="1" dirty="0">
                <a:solidFill>
                  <a:srgbClr val="0070C0"/>
                </a:solidFill>
              </a:rPr>
              <a:t>zraka</a:t>
            </a:r>
            <a:r>
              <a:rPr lang="pl-PL" sz="2000" dirty="0">
                <a:solidFill>
                  <a:srgbClr val="0070C0"/>
                </a:solidFill>
              </a:rPr>
              <a:t> </a:t>
            </a:r>
            <a:r>
              <a:rPr lang="pl-PL" sz="2000" dirty="0" smtClean="0">
                <a:solidFill>
                  <a:srgbClr val="0070C0"/>
                </a:solidFill>
              </a:rPr>
              <a:t>i </a:t>
            </a:r>
            <a:r>
              <a:rPr lang="pl-PL" sz="2000" b="1" dirty="0">
                <a:solidFill>
                  <a:srgbClr val="0070C0"/>
                </a:solidFill>
              </a:rPr>
              <a:t>planovima i programima za </a:t>
            </a:r>
            <a:r>
              <a:rPr lang="pl-PL" sz="2000" b="1" dirty="0" smtClean="0">
                <a:solidFill>
                  <a:srgbClr val="0070C0"/>
                </a:solidFill>
              </a:rPr>
              <a:t>poboljšanje kvalitete zraka</a:t>
            </a:r>
            <a:r>
              <a:rPr lang="pl-PL" sz="2000" dirty="0" smtClean="0">
                <a:solidFill>
                  <a:srgbClr val="0070C0"/>
                </a:solidFill>
              </a:rPr>
              <a:t>.</a:t>
            </a:r>
            <a:endParaRPr lang="pl-PL" sz="2000" dirty="0">
              <a:solidFill>
                <a:srgbClr val="0070C0"/>
              </a:solidFill>
            </a:endParaRPr>
          </a:p>
          <a:p>
            <a:pPr marL="0" lvl="1">
              <a:spcBef>
                <a:spcPct val="20000"/>
              </a:spcBef>
            </a:pPr>
            <a:r>
              <a:rPr lang="pl-PL" sz="2000" b="1" dirty="0" smtClean="0">
                <a:solidFill>
                  <a:srgbClr val="0070C0"/>
                </a:solidFill>
              </a:rPr>
              <a:t>Informacije</a:t>
            </a:r>
            <a:r>
              <a:rPr lang="pl-PL" sz="2000" dirty="0" smtClean="0">
                <a:solidFill>
                  <a:srgbClr val="0070C0"/>
                </a:solidFill>
              </a:rPr>
              <a:t> moraju biti </a:t>
            </a:r>
            <a:r>
              <a:rPr lang="pl-PL" sz="2000" b="1" dirty="0" smtClean="0">
                <a:solidFill>
                  <a:srgbClr val="0070C0"/>
                </a:solidFill>
              </a:rPr>
              <a:t>besplatno </a:t>
            </a:r>
            <a:r>
              <a:rPr lang="pl-PL" sz="2000" b="1" dirty="0">
                <a:solidFill>
                  <a:srgbClr val="0070C0"/>
                </a:solidFill>
              </a:rPr>
              <a:t>dostupne </a:t>
            </a:r>
            <a:r>
              <a:rPr lang="pl-PL" sz="2000" b="1" dirty="0" smtClean="0">
                <a:solidFill>
                  <a:srgbClr val="0070C0"/>
                </a:solidFill>
              </a:rPr>
              <a:t>putem </a:t>
            </a:r>
            <a:r>
              <a:rPr lang="pl-PL" sz="2000" b="1" dirty="0">
                <a:solidFill>
                  <a:srgbClr val="0070C0"/>
                </a:solidFill>
              </a:rPr>
              <a:t>svih lako </a:t>
            </a:r>
            <a:r>
              <a:rPr lang="pl-PL" sz="2000" b="1" dirty="0" smtClean="0">
                <a:solidFill>
                  <a:srgbClr val="0070C0"/>
                </a:solidFill>
              </a:rPr>
              <a:t>dostupnih medija</a:t>
            </a:r>
            <a:r>
              <a:rPr lang="pl-PL" sz="2000" dirty="0">
                <a:solidFill>
                  <a:srgbClr val="0070C0"/>
                </a:solidFill>
              </a:rPr>
              <a:t>, </a:t>
            </a:r>
            <a:r>
              <a:rPr lang="pl-PL" sz="2000" b="1" dirty="0">
                <a:solidFill>
                  <a:srgbClr val="0070C0"/>
                </a:solidFill>
              </a:rPr>
              <a:t>uključujući i internet </a:t>
            </a:r>
            <a:r>
              <a:rPr lang="pl-PL" sz="2000" dirty="0">
                <a:solidFill>
                  <a:srgbClr val="0070C0"/>
                </a:solidFill>
              </a:rPr>
              <a:t>ili bilo koje drugo </a:t>
            </a:r>
            <a:r>
              <a:rPr lang="pl-PL" sz="2000" dirty="0" smtClean="0">
                <a:solidFill>
                  <a:srgbClr val="0070C0"/>
                </a:solidFill>
              </a:rPr>
              <a:t>telekomunikacijsko sredstvo. </a:t>
            </a:r>
          </a:p>
          <a:p>
            <a:pPr marL="0" lvl="1">
              <a:spcBef>
                <a:spcPct val="20000"/>
              </a:spcBef>
            </a:pPr>
            <a:r>
              <a:rPr lang="pl-PL" sz="2000" dirty="0" smtClean="0">
                <a:solidFill>
                  <a:srgbClr val="0070C0"/>
                </a:solidFill>
              </a:rPr>
              <a:t>Države </a:t>
            </a:r>
            <a:r>
              <a:rPr lang="pl-PL" sz="2000" dirty="0">
                <a:solidFill>
                  <a:srgbClr val="0070C0"/>
                </a:solidFill>
              </a:rPr>
              <a:t>članice </a:t>
            </a:r>
            <a:r>
              <a:rPr lang="pl-PL" sz="2000" dirty="0" smtClean="0">
                <a:solidFill>
                  <a:srgbClr val="0070C0"/>
                </a:solidFill>
              </a:rPr>
              <a:t>moraju </a:t>
            </a:r>
            <a:r>
              <a:rPr lang="pl-PL" sz="2000" b="1" dirty="0" smtClean="0">
                <a:solidFill>
                  <a:srgbClr val="0070C0"/>
                </a:solidFill>
              </a:rPr>
              <a:t>omogućiti </a:t>
            </a:r>
            <a:r>
              <a:rPr lang="pl-PL" sz="2000" b="1" dirty="0">
                <a:solidFill>
                  <a:srgbClr val="0070C0"/>
                </a:solidFill>
              </a:rPr>
              <a:t>pristup javnosti </a:t>
            </a:r>
            <a:r>
              <a:rPr lang="pl-PL" sz="2000" b="1" dirty="0" smtClean="0">
                <a:solidFill>
                  <a:srgbClr val="0070C0"/>
                </a:solidFill>
              </a:rPr>
              <a:t>godišnjim izvješćima </a:t>
            </a:r>
            <a:r>
              <a:rPr lang="pl-PL" sz="2000" dirty="0">
                <a:solidFill>
                  <a:srgbClr val="0070C0"/>
                </a:solidFill>
              </a:rPr>
              <a:t>za sve </a:t>
            </a:r>
            <a:r>
              <a:rPr lang="pl-PL" sz="2000" dirty="0" smtClean="0">
                <a:solidFill>
                  <a:srgbClr val="0070C0"/>
                </a:solidFill>
              </a:rPr>
              <a:t>onečišćujuće </a:t>
            </a:r>
            <a:r>
              <a:rPr lang="pl-PL" sz="2000" dirty="0">
                <a:solidFill>
                  <a:srgbClr val="0070C0"/>
                </a:solidFill>
              </a:rPr>
              <a:t>tvari obuhvaćene </a:t>
            </a:r>
            <a:r>
              <a:rPr lang="pl-PL" sz="2000" dirty="0" smtClean="0">
                <a:solidFill>
                  <a:srgbClr val="0070C0"/>
                </a:solidFill>
              </a:rPr>
              <a:t>Direktivom. Ta izvješća </a:t>
            </a:r>
            <a:r>
              <a:rPr lang="pl-PL" sz="2000" dirty="0">
                <a:solidFill>
                  <a:srgbClr val="0070C0"/>
                </a:solidFill>
              </a:rPr>
              <a:t>predstavljaju </a:t>
            </a:r>
            <a:r>
              <a:rPr lang="pl-PL" sz="2000" b="1" dirty="0">
                <a:solidFill>
                  <a:srgbClr val="0070C0"/>
                </a:solidFill>
              </a:rPr>
              <a:t>sažetak razina </a:t>
            </a:r>
            <a:r>
              <a:rPr lang="pl-PL" sz="2000" dirty="0">
                <a:solidFill>
                  <a:srgbClr val="0070C0"/>
                </a:solidFill>
              </a:rPr>
              <a:t>koje </a:t>
            </a:r>
            <a:r>
              <a:rPr lang="pl-PL" sz="2000" dirty="0" smtClean="0">
                <a:solidFill>
                  <a:srgbClr val="0070C0"/>
                </a:solidFill>
              </a:rPr>
              <a:t>prekoračuju granične </a:t>
            </a:r>
            <a:r>
              <a:rPr lang="pl-PL" sz="2000" dirty="0">
                <a:solidFill>
                  <a:srgbClr val="0070C0"/>
                </a:solidFill>
              </a:rPr>
              <a:t>vrijednosti, ciljne vrijednosti, dugoročne ciljeve</a:t>
            </a:r>
            <a:r>
              <a:rPr lang="pl-PL" sz="2000" dirty="0" smtClean="0">
                <a:solidFill>
                  <a:srgbClr val="0070C0"/>
                </a:solidFill>
              </a:rPr>
              <a:t>, pragove </a:t>
            </a:r>
            <a:r>
              <a:rPr lang="pl-PL" sz="2000" dirty="0">
                <a:solidFill>
                  <a:srgbClr val="0070C0"/>
                </a:solidFill>
              </a:rPr>
              <a:t>obavješćivanja i pragove upozorenja, za </a:t>
            </a:r>
            <a:r>
              <a:rPr lang="pl-PL" sz="2000" dirty="0" smtClean="0">
                <a:solidFill>
                  <a:srgbClr val="0070C0"/>
                </a:solidFill>
              </a:rPr>
              <a:t>relevantna vremena </a:t>
            </a:r>
            <a:r>
              <a:rPr lang="pl-PL" sz="2000" dirty="0">
                <a:solidFill>
                  <a:srgbClr val="0070C0"/>
                </a:solidFill>
              </a:rPr>
              <a:t>usrednjavanja. </a:t>
            </a:r>
          </a:p>
        </p:txBody>
      </p:sp>
    </p:spTree>
    <p:extLst>
      <p:ext uri="{BB962C8B-B14F-4D97-AF65-F5344CB8AC3E}">
        <p14:creationId xmlns:p14="http://schemas.microsoft.com/office/powerpoint/2010/main" val="522820879"/>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829762"/>
            <a:ext cx="8930937" cy="3970318"/>
          </a:xfrm>
          <a:prstGeom prst="rect">
            <a:avLst/>
          </a:prstGeom>
        </p:spPr>
        <p:txBody>
          <a:bodyPr wrap="square">
            <a:spAutoFit/>
          </a:bodyPr>
          <a:lstStyle/>
          <a:p>
            <a:pPr marL="0" lvl="1">
              <a:spcBef>
                <a:spcPct val="20000"/>
              </a:spcBef>
            </a:pPr>
            <a:r>
              <a:rPr lang="pl-PL" sz="2000" dirty="0" smtClean="0">
                <a:solidFill>
                  <a:srgbClr val="0070C0"/>
                </a:solidFill>
              </a:rPr>
              <a:t>Indeks kvalitete zraka na portalu Kvaliteta zraka u RH sastoji </a:t>
            </a:r>
            <a:r>
              <a:rPr lang="pl-PL" sz="2000" dirty="0">
                <a:solidFill>
                  <a:srgbClr val="0070C0"/>
                </a:solidFill>
              </a:rPr>
              <a:t>se </a:t>
            </a:r>
            <a:r>
              <a:rPr lang="pl-PL" sz="2000" dirty="0" smtClean="0">
                <a:solidFill>
                  <a:srgbClr val="0070C0"/>
                </a:solidFill>
              </a:rPr>
              <a:t>od </a:t>
            </a:r>
            <a:r>
              <a:rPr lang="pl-PL" sz="2000" b="1" dirty="0">
                <a:solidFill>
                  <a:srgbClr val="0070C0"/>
                </a:solidFill>
              </a:rPr>
              <a:t>pet razina </a:t>
            </a:r>
            <a:r>
              <a:rPr lang="pl-PL" sz="2000" dirty="0">
                <a:solidFill>
                  <a:srgbClr val="0070C0"/>
                </a:solidFill>
              </a:rPr>
              <a:t>(različitog obojenja) u rasponu vrijednosti od </a:t>
            </a:r>
            <a:r>
              <a:rPr lang="pl-PL" sz="2000" dirty="0">
                <a:solidFill>
                  <a:srgbClr val="00B050"/>
                </a:solidFill>
              </a:rPr>
              <a:t>0</a:t>
            </a:r>
            <a:r>
              <a:rPr lang="pl-PL" sz="2000" dirty="0">
                <a:solidFill>
                  <a:srgbClr val="0070C0"/>
                </a:solidFill>
              </a:rPr>
              <a:t> (</a:t>
            </a:r>
            <a:r>
              <a:rPr lang="pl-PL" sz="2000" dirty="0">
                <a:solidFill>
                  <a:srgbClr val="00B050"/>
                </a:solidFill>
              </a:rPr>
              <a:t>vrlo nisko</a:t>
            </a:r>
            <a:r>
              <a:rPr lang="pl-PL" sz="2000" dirty="0">
                <a:solidFill>
                  <a:srgbClr val="0070C0"/>
                </a:solidFill>
              </a:rPr>
              <a:t>) do </a:t>
            </a:r>
            <a:r>
              <a:rPr lang="pl-PL" sz="2000" dirty="0">
                <a:solidFill>
                  <a:srgbClr val="FF0000"/>
                </a:solidFill>
              </a:rPr>
              <a:t>&gt;100 </a:t>
            </a:r>
            <a:r>
              <a:rPr lang="pl-PL" sz="2000" dirty="0">
                <a:solidFill>
                  <a:srgbClr val="0070C0"/>
                </a:solidFill>
              </a:rPr>
              <a:t>(</a:t>
            </a:r>
            <a:r>
              <a:rPr lang="pl-PL" sz="2000" dirty="0">
                <a:solidFill>
                  <a:srgbClr val="FF0000"/>
                </a:solidFill>
              </a:rPr>
              <a:t>vrlo visoko</a:t>
            </a:r>
            <a:r>
              <a:rPr lang="pl-PL" sz="2000" dirty="0">
                <a:solidFill>
                  <a:srgbClr val="0070C0"/>
                </a:solidFill>
              </a:rPr>
              <a:t>) i </a:t>
            </a:r>
            <a:r>
              <a:rPr lang="pl-PL" sz="2000" b="1" dirty="0">
                <a:solidFill>
                  <a:srgbClr val="0070C0"/>
                </a:solidFill>
              </a:rPr>
              <a:t>relativna je mjera onečišćenja zraka</a:t>
            </a:r>
            <a:r>
              <a:rPr lang="pl-PL" sz="2000" dirty="0">
                <a:solidFill>
                  <a:srgbClr val="0070C0"/>
                </a:solidFill>
              </a:rPr>
              <a:t>. Niže vrijednosti (razine) indeksa označavaju čišći zrak.</a:t>
            </a:r>
          </a:p>
          <a:p>
            <a:pPr marL="0" lvl="1">
              <a:spcBef>
                <a:spcPct val="20000"/>
              </a:spcBef>
            </a:pPr>
            <a:r>
              <a:rPr lang="pl-PL" sz="2000" dirty="0" smtClean="0">
                <a:solidFill>
                  <a:srgbClr val="0070C0"/>
                </a:solidFill>
              </a:rPr>
              <a:t>Vrijednost </a:t>
            </a:r>
            <a:r>
              <a:rPr lang="pl-PL" sz="2000" dirty="0">
                <a:solidFill>
                  <a:srgbClr val="0070C0"/>
                </a:solidFill>
              </a:rPr>
              <a:t>indeksa ovisi o koncentracijama </a:t>
            </a:r>
            <a:r>
              <a:rPr lang="pl-PL" sz="2000" b="1" u="sng" dirty="0">
                <a:solidFill>
                  <a:srgbClr val="0070C0"/>
                </a:solidFill>
              </a:rPr>
              <a:t>šest onečišćujućih tvari</a:t>
            </a:r>
            <a:r>
              <a:rPr lang="pl-PL" sz="2000" dirty="0">
                <a:solidFill>
                  <a:srgbClr val="0070C0"/>
                </a:solidFill>
              </a:rPr>
              <a:t>: dušikovog dioksida (</a:t>
            </a:r>
            <a:r>
              <a:rPr lang="pl-PL" sz="2000" b="1" dirty="0">
                <a:solidFill>
                  <a:srgbClr val="0070C0"/>
                </a:solidFill>
              </a:rPr>
              <a:t>NO</a:t>
            </a:r>
            <a:r>
              <a:rPr lang="pl-PL" sz="2000" b="1" baseline="-25000" dirty="0">
                <a:solidFill>
                  <a:srgbClr val="0070C0"/>
                </a:solidFill>
              </a:rPr>
              <a:t>2</a:t>
            </a:r>
            <a:r>
              <a:rPr lang="pl-PL" sz="2000" dirty="0">
                <a:solidFill>
                  <a:srgbClr val="0070C0"/>
                </a:solidFill>
              </a:rPr>
              <a:t>), sumporovog dioksida (</a:t>
            </a:r>
            <a:r>
              <a:rPr lang="pl-PL" sz="2000" b="1" dirty="0">
                <a:solidFill>
                  <a:srgbClr val="0070C0"/>
                </a:solidFill>
              </a:rPr>
              <a:t>SO</a:t>
            </a:r>
            <a:r>
              <a:rPr lang="pl-PL" sz="2000" b="1" baseline="-25000" dirty="0">
                <a:solidFill>
                  <a:srgbClr val="0070C0"/>
                </a:solidFill>
              </a:rPr>
              <a:t>2</a:t>
            </a:r>
            <a:r>
              <a:rPr lang="pl-PL" sz="2000" dirty="0">
                <a:solidFill>
                  <a:srgbClr val="0070C0"/>
                </a:solidFill>
              </a:rPr>
              <a:t>), ozona (</a:t>
            </a:r>
            <a:r>
              <a:rPr lang="pl-PL" sz="2000" b="1" dirty="0">
                <a:solidFill>
                  <a:srgbClr val="0070C0"/>
                </a:solidFill>
              </a:rPr>
              <a:t>O</a:t>
            </a:r>
            <a:r>
              <a:rPr lang="pl-PL" sz="2000" b="1" baseline="-25000" dirty="0">
                <a:solidFill>
                  <a:srgbClr val="0070C0"/>
                </a:solidFill>
              </a:rPr>
              <a:t>3</a:t>
            </a:r>
            <a:r>
              <a:rPr lang="pl-PL" sz="2000" dirty="0">
                <a:solidFill>
                  <a:srgbClr val="0070C0"/>
                </a:solidFill>
              </a:rPr>
              <a:t>), lebdećih čestica </a:t>
            </a:r>
            <a:r>
              <a:rPr lang="pl-PL" sz="2000" b="1" dirty="0" smtClean="0">
                <a:solidFill>
                  <a:srgbClr val="0070C0"/>
                </a:solidFill>
              </a:rPr>
              <a:t>PM</a:t>
            </a:r>
            <a:r>
              <a:rPr lang="pl-PL" sz="2000" b="1" baseline="-25000" dirty="0" smtClean="0">
                <a:solidFill>
                  <a:srgbClr val="0070C0"/>
                </a:solidFill>
              </a:rPr>
              <a:t>10</a:t>
            </a:r>
            <a:r>
              <a:rPr lang="pl-PL" sz="2000" b="1" dirty="0" smtClean="0">
                <a:solidFill>
                  <a:srgbClr val="0070C0"/>
                </a:solidFill>
              </a:rPr>
              <a:t> </a:t>
            </a:r>
            <a:r>
              <a:rPr lang="pl-PL" sz="2000" b="1" dirty="0">
                <a:solidFill>
                  <a:srgbClr val="0070C0"/>
                </a:solidFill>
              </a:rPr>
              <a:t>i </a:t>
            </a:r>
            <a:r>
              <a:rPr lang="pl-PL" sz="2000" b="1" dirty="0" smtClean="0">
                <a:solidFill>
                  <a:srgbClr val="0070C0"/>
                </a:solidFill>
              </a:rPr>
              <a:t>PM</a:t>
            </a:r>
            <a:r>
              <a:rPr lang="pl-PL" sz="2000" b="1" baseline="-25000" dirty="0" smtClean="0">
                <a:solidFill>
                  <a:srgbClr val="0070C0"/>
                </a:solidFill>
              </a:rPr>
              <a:t>2.5</a:t>
            </a:r>
            <a:r>
              <a:rPr lang="pl-PL" sz="2000" b="1" dirty="0" smtClean="0">
                <a:solidFill>
                  <a:srgbClr val="0070C0"/>
                </a:solidFill>
              </a:rPr>
              <a:t> </a:t>
            </a:r>
            <a:r>
              <a:rPr lang="pl-PL" sz="2000" dirty="0">
                <a:solidFill>
                  <a:srgbClr val="0070C0"/>
                </a:solidFill>
              </a:rPr>
              <a:t>te ugljikovog monoksida (</a:t>
            </a:r>
            <a:r>
              <a:rPr lang="pl-PL" sz="2000" b="1" dirty="0">
                <a:solidFill>
                  <a:srgbClr val="0070C0"/>
                </a:solidFill>
              </a:rPr>
              <a:t>CO</a:t>
            </a:r>
            <a:r>
              <a:rPr lang="pl-PL" sz="2000" dirty="0">
                <a:solidFill>
                  <a:srgbClr val="0070C0"/>
                </a:solidFill>
              </a:rPr>
              <a:t>) sukladno Europskom </a:t>
            </a:r>
            <a:r>
              <a:rPr lang="pl-PL" sz="2000" b="1" dirty="0">
                <a:solidFill>
                  <a:srgbClr val="0070C0"/>
                </a:solidFill>
              </a:rPr>
              <a:t>Common Air Quality Index-u </a:t>
            </a:r>
            <a:r>
              <a:rPr lang="pl-PL" sz="2000" dirty="0">
                <a:solidFill>
                  <a:srgbClr val="0070C0"/>
                </a:solidFill>
              </a:rPr>
              <a:t>(</a:t>
            </a:r>
            <a:r>
              <a:rPr lang="pl-PL" sz="2000" b="1" dirty="0">
                <a:solidFill>
                  <a:srgbClr val="0070C0"/>
                </a:solidFill>
              </a:rPr>
              <a:t>CAQI</a:t>
            </a:r>
            <a:r>
              <a:rPr lang="pl-PL" sz="2000" dirty="0">
                <a:solidFill>
                  <a:srgbClr val="0070C0"/>
                </a:solidFill>
              </a:rPr>
              <a:t>).</a:t>
            </a:r>
          </a:p>
          <a:p>
            <a:pPr marL="0" lvl="1">
              <a:spcBef>
                <a:spcPct val="20000"/>
              </a:spcBef>
            </a:pPr>
            <a:r>
              <a:rPr lang="pl-PL" sz="2000" dirty="0" smtClean="0">
                <a:solidFill>
                  <a:srgbClr val="0070C0"/>
                </a:solidFill>
              </a:rPr>
              <a:t>Za </a:t>
            </a:r>
            <a:r>
              <a:rPr lang="pl-PL" sz="2000" dirty="0">
                <a:solidFill>
                  <a:srgbClr val="0070C0"/>
                </a:solidFill>
              </a:rPr>
              <a:t>svaku onečišćujuću tvar </a:t>
            </a:r>
            <a:r>
              <a:rPr lang="pl-PL" sz="2000" b="1" dirty="0">
                <a:solidFill>
                  <a:srgbClr val="0070C0"/>
                </a:solidFill>
              </a:rPr>
              <a:t>indeks se računa na temelju </a:t>
            </a:r>
            <a:r>
              <a:rPr lang="pl-PL" sz="2000" b="1" u="sng" dirty="0">
                <a:solidFill>
                  <a:srgbClr val="0070C0"/>
                </a:solidFill>
              </a:rPr>
              <a:t>izmjerene</a:t>
            </a:r>
            <a:r>
              <a:rPr lang="pl-PL" sz="2000" b="1" dirty="0">
                <a:solidFill>
                  <a:srgbClr val="0070C0"/>
                </a:solidFill>
              </a:rPr>
              <a:t>, </a:t>
            </a:r>
            <a:r>
              <a:rPr lang="pl-PL" sz="2000" b="1" u="sng" dirty="0">
                <a:solidFill>
                  <a:srgbClr val="0070C0"/>
                </a:solidFill>
              </a:rPr>
              <a:t>satne koncentracije</a:t>
            </a:r>
            <a:r>
              <a:rPr lang="pl-PL" sz="2000" u="sng" dirty="0">
                <a:solidFill>
                  <a:srgbClr val="0070C0"/>
                </a:solidFill>
              </a:rPr>
              <a:t>.</a:t>
            </a:r>
            <a:r>
              <a:rPr lang="pl-PL" sz="2000" dirty="0">
                <a:solidFill>
                  <a:srgbClr val="0070C0"/>
                </a:solidFill>
              </a:rPr>
              <a:t> </a:t>
            </a:r>
            <a:endParaRPr lang="pl-PL" sz="2000" dirty="0" smtClean="0">
              <a:solidFill>
                <a:srgbClr val="0070C0"/>
              </a:solidFill>
            </a:endParaRPr>
          </a:p>
          <a:p>
            <a:pPr marL="0" lvl="1">
              <a:spcBef>
                <a:spcPct val="20000"/>
              </a:spcBef>
            </a:pPr>
            <a:r>
              <a:rPr lang="pl-PL" sz="2000" b="1" dirty="0" smtClean="0">
                <a:solidFill>
                  <a:srgbClr val="0070C0"/>
                </a:solidFill>
              </a:rPr>
              <a:t>Ukupni </a:t>
            </a:r>
            <a:r>
              <a:rPr lang="pl-PL" sz="2000" b="1" dirty="0">
                <a:solidFill>
                  <a:srgbClr val="0070C0"/>
                </a:solidFill>
              </a:rPr>
              <a:t>indeks je najveći indeks </a:t>
            </a:r>
            <a:r>
              <a:rPr lang="pl-PL" sz="2000" b="1" dirty="0" smtClean="0">
                <a:solidFill>
                  <a:srgbClr val="0070C0"/>
                </a:solidFill>
              </a:rPr>
              <a:t>bilo koje </a:t>
            </a:r>
            <a:r>
              <a:rPr lang="pl-PL" sz="2000" b="1" dirty="0">
                <a:solidFill>
                  <a:srgbClr val="0070C0"/>
                </a:solidFill>
              </a:rPr>
              <a:t>onečišćujuće tvari u određenom trenutku</a:t>
            </a:r>
            <a:r>
              <a:rPr lang="pl-PL" sz="2000" dirty="0">
                <a:solidFill>
                  <a:srgbClr val="0070C0"/>
                </a:solidFill>
              </a:rPr>
              <a:t>, na pojedinoj postaji za mjerenje </a:t>
            </a:r>
            <a:r>
              <a:rPr lang="pl-PL" sz="2000" dirty="0" smtClean="0">
                <a:solidFill>
                  <a:srgbClr val="0070C0"/>
                </a:solidFill>
              </a:rPr>
              <a:t>kvalitete zraka.</a:t>
            </a:r>
            <a:endParaRPr lang="pl-PL" sz="2400" dirty="0">
              <a:solidFill>
                <a:srgbClr val="1F497D"/>
              </a:solidFill>
            </a:endParaRPr>
          </a:p>
        </p:txBody>
      </p:sp>
    </p:spTree>
    <p:extLst>
      <p:ext uri="{BB962C8B-B14F-4D97-AF65-F5344CB8AC3E}">
        <p14:creationId xmlns:p14="http://schemas.microsoft.com/office/powerpoint/2010/main" val="2195192568"/>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6746" y="1317850"/>
            <a:ext cx="9027253" cy="707886"/>
          </a:xfrm>
          <a:prstGeom prst="rect">
            <a:avLst/>
          </a:prstGeom>
        </p:spPr>
        <p:txBody>
          <a:bodyPr wrap="square">
            <a:spAutoFit/>
          </a:bodyPr>
          <a:lstStyle/>
          <a:p>
            <a:pPr marL="0" lvl="1">
              <a:spcBef>
                <a:spcPct val="20000"/>
              </a:spcBef>
            </a:pPr>
            <a:r>
              <a:rPr lang="pl-PL" sz="2000" b="1" dirty="0" smtClean="0">
                <a:solidFill>
                  <a:srgbClr val="0070C0"/>
                </a:solidFill>
              </a:rPr>
              <a:t>CAQI - Common Air </a:t>
            </a:r>
            <a:r>
              <a:rPr lang="pl-PL" sz="2000" b="1" dirty="0">
                <a:solidFill>
                  <a:srgbClr val="0070C0"/>
                </a:solidFill>
              </a:rPr>
              <a:t>Quality </a:t>
            </a:r>
            <a:r>
              <a:rPr lang="pl-PL" sz="2000" b="1" dirty="0" smtClean="0">
                <a:solidFill>
                  <a:srgbClr val="0070C0"/>
                </a:solidFill>
              </a:rPr>
              <a:t>Index - </a:t>
            </a:r>
            <a:r>
              <a:rPr lang="pl-PL" sz="2000" dirty="0" smtClean="0">
                <a:solidFill>
                  <a:srgbClr val="0070C0"/>
                </a:solidFill>
              </a:rPr>
              <a:t>indeksne razine, boje </a:t>
            </a:r>
            <a:r>
              <a:rPr lang="pl-PL" sz="2000" dirty="0">
                <a:solidFill>
                  <a:srgbClr val="0070C0"/>
                </a:solidFill>
              </a:rPr>
              <a:t>i onečišćujućih tvari koje ulaze u izračun </a:t>
            </a:r>
            <a:r>
              <a:rPr lang="pl-PL" sz="2000" dirty="0" smtClean="0">
                <a:solidFill>
                  <a:srgbClr val="0070C0"/>
                </a:solidFill>
              </a:rPr>
              <a:t>indeksa</a:t>
            </a:r>
            <a:r>
              <a:rPr lang="pl-PL" sz="2000" b="1" dirty="0" smtClean="0">
                <a:solidFill>
                  <a:srgbClr val="0070C0"/>
                </a:solidFill>
              </a:rPr>
              <a:t> </a:t>
            </a:r>
            <a:endParaRPr lang="pl-PL" sz="2400" b="1" dirty="0">
              <a:solidFill>
                <a:srgbClr val="1F497D"/>
              </a:solidFill>
            </a:endParaRPr>
          </a:p>
        </p:txBody>
      </p:sp>
      <p:graphicFrame>
        <p:nvGraphicFramePr>
          <p:cNvPr id="12" name="Content Placeholder 4"/>
          <p:cNvGraphicFramePr>
            <a:graphicFrameLocks noGrp="1"/>
          </p:cNvGraphicFramePr>
          <p:nvPr>
            <p:ph idx="1"/>
            <p:extLst>
              <p:ext uri="{D42A27DB-BD31-4B8C-83A1-F6EECF244321}">
                <p14:modId xmlns:p14="http://schemas.microsoft.com/office/powerpoint/2010/main" val="1665209630"/>
              </p:ext>
            </p:extLst>
          </p:nvPr>
        </p:nvGraphicFramePr>
        <p:xfrm>
          <a:off x="599794" y="2053151"/>
          <a:ext cx="8061156" cy="4395262"/>
        </p:xfrm>
        <a:graphic>
          <a:graphicData uri="http://schemas.openxmlformats.org/drawingml/2006/table">
            <a:tbl>
              <a:tblPr/>
              <a:tblGrid>
                <a:gridCol w="1498327">
                  <a:extLst>
                    <a:ext uri="{9D8B030D-6E8A-4147-A177-3AD203B41FA5}">
                      <a16:colId xmlns="" xmlns:a16="http://schemas.microsoft.com/office/drawing/2014/main" val="20000"/>
                    </a:ext>
                  </a:extLst>
                </a:gridCol>
                <a:gridCol w="1489405">
                  <a:extLst>
                    <a:ext uri="{9D8B030D-6E8A-4147-A177-3AD203B41FA5}">
                      <a16:colId xmlns="" xmlns:a16="http://schemas.microsoft.com/office/drawing/2014/main" val="20001"/>
                    </a:ext>
                  </a:extLst>
                </a:gridCol>
                <a:gridCol w="504481">
                  <a:extLst>
                    <a:ext uri="{9D8B030D-6E8A-4147-A177-3AD203B41FA5}">
                      <a16:colId xmlns="" xmlns:a16="http://schemas.microsoft.com/office/drawing/2014/main" val="20002"/>
                    </a:ext>
                  </a:extLst>
                </a:gridCol>
                <a:gridCol w="677662">
                  <a:extLst>
                    <a:ext uri="{9D8B030D-6E8A-4147-A177-3AD203B41FA5}">
                      <a16:colId xmlns="" xmlns:a16="http://schemas.microsoft.com/office/drawing/2014/main" val="20003"/>
                    </a:ext>
                  </a:extLst>
                </a:gridCol>
                <a:gridCol w="555683">
                  <a:extLst>
                    <a:ext uri="{9D8B030D-6E8A-4147-A177-3AD203B41FA5}">
                      <a16:colId xmlns="" xmlns:a16="http://schemas.microsoft.com/office/drawing/2014/main" val="20004"/>
                    </a:ext>
                  </a:extLst>
                </a:gridCol>
                <a:gridCol w="694226">
                  <a:extLst>
                    <a:ext uri="{9D8B030D-6E8A-4147-A177-3AD203B41FA5}">
                      <a16:colId xmlns="" xmlns:a16="http://schemas.microsoft.com/office/drawing/2014/main" val="20005"/>
                    </a:ext>
                  </a:extLst>
                </a:gridCol>
                <a:gridCol w="555683">
                  <a:extLst>
                    <a:ext uri="{9D8B030D-6E8A-4147-A177-3AD203B41FA5}">
                      <a16:colId xmlns="" xmlns:a16="http://schemas.microsoft.com/office/drawing/2014/main" val="20006"/>
                    </a:ext>
                  </a:extLst>
                </a:gridCol>
                <a:gridCol w="582787">
                  <a:extLst>
                    <a:ext uri="{9D8B030D-6E8A-4147-A177-3AD203B41FA5}">
                      <a16:colId xmlns="" xmlns:a16="http://schemas.microsoft.com/office/drawing/2014/main" val="20007"/>
                    </a:ext>
                  </a:extLst>
                </a:gridCol>
                <a:gridCol w="814700">
                  <a:extLst>
                    <a:ext uri="{9D8B030D-6E8A-4147-A177-3AD203B41FA5}">
                      <a16:colId xmlns="" xmlns:a16="http://schemas.microsoft.com/office/drawing/2014/main" val="20008"/>
                    </a:ext>
                  </a:extLst>
                </a:gridCol>
                <a:gridCol w="688202">
                  <a:extLst>
                    <a:ext uri="{9D8B030D-6E8A-4147-A177-3AD203B41FA5}">
                      <a16:colId xmlns="" xmlns:a16="http://schemas.microsoft.com/office/drawing/2014/main" val="20009"/>
                    </a:ext>
                  </a:extLst>
                </a:gridCol>
              </a:tblGrid>
              <a:tr h="464104">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ONEČIŠĆENJE</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RASPON</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VRIJEDNOSTI</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INDEKSA</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gridSpan="8">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ea typeface="Calibri" pitchFamily="34" charset="0"/>
                          <a:cs typeface="Times New Roman" pitchFamily="18" charset="0"/>
                        </a:rPr>
                        <a:t>KONCENTRACIJE ONEČIŠĆUJUĆIH TVARI (µg/m</a:t>
                      </a:r>
                      <a:r>
                        <a:rPr kumimoji="0" lang="hr-HR" altLang="sr-Latn-RS" sz="1600" b="1" i="0" u="none" strike="noStrike" cap="none" normalizeH="0" baseline="30000" dirty="0" smtClean="0">
                          <a:ln>
                            <a:noFill/>
                          </a:ln>
                          <a:solidFill>
                            <a:schemeClr val="tx1"/>
                          </a:solidFill>
                          <a:effectLst/>
                          <a:latin typeface="Arial" charset="0"/>
                          <a:ea typeface="Calibri" pitchFamily="34" charset="0"/>
                          <a:cs typeface="Times New Roman" pitchFamily="18" charset="0"/>
                        </a:rPr>
                        <a:t>3</a:t>
                      </a:r>
                      <a:r>
                        <a:rPr kumimoji="0" lang="hr-HR" altLang="sr-Latn-RS" sz="1600" b="1" i="0" u="none" strike="noStrike" cap="none" normalizeH="0" baseline="0" dirty="0" smtClean="0">
                          <a:ln>
                            <a:noFill/>
                          </a:ln>
                          <a:solidFill>
                            <a:schemeClr val="tx1"/>
                          </a:solidFill>
                          <a:effectLst/>
                          <a:latin typeface="Arial" charset="0"/>
                          <a:ea typeface="Calibri" pitchFamily="34" charset="0"/>
                          <a:cs typeface="Times New Roman" pitchFamily="18" charset="0"/>
                        </a:rPr>
                        <a:t>)</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extLst>
                  <a:ext uri="{0D108BD9-81ED-4DB2-BD59-A6C34878D82A}">
                    <a16:rowId xmlns="" xmlns:a16="http://schemas.microsoft.com/office/drawing/2014/main" val="10000"/>
                  </a:ext>
                </a:extLst>
              </a:tr>
              <a:tr h="321279">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NO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PM</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3</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PM</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CO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SO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extLst>
                  <a:ext uri="{0D108BD9-81ED-4DB2-BD59-A6C34878D82A}">
                    <a16:rowId xmlns="" xmlns:a16="http://schemas.microsoft.com/office/drawing/2014/main" val="10001"/>
                  </a:ext>
                </a:extLst>
              </a:tr>
              <a:tr h="588165">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24 sata</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24 sata</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8-satna</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extLst>
                  <a:ext uri="{0D108BD9-81ED-4DB2-BD59-A6C34878D82A}">
                    <a16:rowId xmlns="" xmlns:a16="http://schemas.microsoft.com/office/drawing/2014/main" val="10002"/>
                  </a:ext>
                </a:extLst>
              </a:tr>
              <a:tr h="551903">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rgbClr val="FFFFFF"/>
                          </a:solidFill>
                          <a:effectLst/>
                          <a:latin typeface="Arial" charset="0"/>
                          <a:cs typeface="Times New Roman" pitchFamily="18" charset="0"/>
                        </a:rPr>
                        <a:t>VRLO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rgbClr val="FFFFFF"/>
                          </a:solidFill>
                          <a:effectLst/>
                          <a:latin typeface="Arial" charset="0"/>
                          <a:cs typeface="Times New Roman" pitchFamily="18" charset="0"/>
                        </a:rPr>
                        <a:t>VISOKO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0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&gt;400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&gt;240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&gt;20000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3"/>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VISOKO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C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400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240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4"/>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5"/>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SREDNJE</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6"/>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7"/>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NISKO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2D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8"/>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9"/>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VRLO</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NISKO</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10"/>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16429387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868793" cy="4585871"/>
          </a:xfrm>
          <a:prstGeom prst="rect">
            <a:avLst/>
          </a:prstGeom>
        </p:spPr>
        <p:txBody>
          <a:bodyPr wrap="square">
            <a:spAutoFit/>
          </a:bodyPr>
          <a:lstStyle/>
          <a:p>
            <a:pPr marL="0" lvl="1">
              <a:spcBef>
                <a:spcPct val="20000"/>
              </a:spcBef>
            </a:pPr>
            <a:r>
              <a:rPr lang="pl-PL" sz="2400" b="1" dirty="0" smtClean="0">
                <a:solidFill>
                  <a:srgbClr val="FF0000"/>
                </a:solidFill>
              </a:rPr>
              <a:t>NOVI </a:t>
            </a:r>
            <a:r>
              <a:rPr lang="pl-PL" sz="2400" b="1" dirty="0">
                <a:solidFill>
                  <a:srgbClr val="FF0000"/>
                </a:solidFill>
              </a:rPr>
              <a:t>EUROPSKI </a:t>
            </a:r>
            <a:r>
              <a:rPr lang="pl-PL" sz="2400" b="1" dirty="0" smtClean="0">
                <a:solidFill>
                  <a:srgbClr val="1F497D"/>
                </a:solidFill>
              </a:rPr>
              <a:t>INDEKS KVALITETE ZRAKA </a:t>
            </a:r>
          </a:p>
          <a:p>
            <a:pPr marL="0" lvl="1">
              <a:spcBef>
                <a:spcPct val="20000"/>
              </a:spcBef>
            </a:pPr>
            <a:endParaRPr lang="pl-PL" sz="2000" dirty="0" smtClean="0">
              <a:solidFill>
                <a:srgbClr val="0070C0"/>
              </a:solidFill>
            </a:endParaRPr>
          </a:p>
          <a:p>
            <a:pPr marL="0" lvl="1">
              <a:spcBef>
                <a:spcPct val="20000"/>
              </a:spcBef>
            </a:pPr>
            <a:r>
              <a:rPr lang="pl-PL" sz="2000" b="1" dirty="0" smtClean="0">
                <a:solidFill>
                  <a:srgbClr val="0070C0"/>
                </a:solidFill>
              </a:rPr>
              <a:t>Novi </a:t>
            </a:r>
            <a:r>
              <a:rPr lang="pl-PL" sz="2000" b="1" dirty="0">
                <a:solidFill>
                  <a:srgbClr val="0070C0"/>
                </a:solidFill>
              </a:rPr>
              <a:t>Europski indeks kvaliteta </a:t>
            </a:r>
            <a:r>
              <a:rPr lang="pl-PL" sz="2000" b="1" dirty="0" smtClean="0">
                <a:solidFill>
                  <a:srgbClr val="0070C0"/>
                </a:solidFill>
              </a:rPr>
              <a:t>zraka </a:t>
            </a:r>
            <a:r>
              <a:rPr lang="pl-PL" sz="2000" dirty="0" smtClean="0">
                <a:solidFill>
                  <a:srgbClr val="0070C0"/>
                </a:solidFill>
              </a:rPr>
              <a:t>objavljen je  </a:t>
            </a:r>
            <a:r>
              <a:rPr lang="pl-PL" sz="2000" dirty="0">
                <a:solidFill>
                  <a:srgbClr val="0070C0"/>
                </a:solidFill>
              </a:rPr>
              <a:t>u </a:t>
            </a:r>
            <a:r>
              <a:rPr lang="pl-PL" sz="2000" b="1" dirty="0">
                <a:solidFill>
                  <a:srgbClr val="0070C0"/>
                </a:solidFill>
              </a:rPr>
              <a:t>studenom 2017. </a:t>
            </a:r>
            <a:r>
              <a:rPr lang="pl-PL" sz="2000" dirty="0">
                <a:solidFill>
                  <a:srgbClr val="0070C0"/>
                </a:solidFill>
              </a:rPr>
              <a:t>godine.</a:t>
            </a:r>
          </a:p>
          <a:p>
            <a:pPr marL="0" lvl="1">
              <a:spcBef>
                <a:spcPct val="20000"/>
              </a:spcBef>
            </a:pPr>
            <a:endParaRPr lang="pl-PL" sz="2000" b="1" dirty="0" smtClean="0">
              <a:solidFill>
                <a:srgbClr val="0070C0"/>
              </a:solidFill>
            </a:endParaRPr>
          </a:p>
          <a:p>
            <a:pPr marL="0" lvl="1">
              <a:spcBef>
                <a:spcPct val="20000"/>
              </a:spcBef>
            </a:pPr>
            <a:r>
              <a:rPr lang="pl-PL" sz="2000" b="1" dirty="0" smtClean="0">
                <a:solidFill>
                  <a:srgbClr val="0070C0"/>
                </a:solidFill>
              </a:rPr>
              <a:t>Novi Europski </a:t>
            </a:r>
            <a:r>
              <a:rPr lang="pl-PL" sz="2000" b="1" dirty="0">
                <a:solidFill>
                  <a:srgbClr val="0070C0"/>
                </a:solidFill>
              </a:rPr>
              <a:t>indeks kvalitete zraka </a:t>
            </a:r>
            <a:r>
              <a:rPr lang="pl-PL" sz="2000" dirty="0" smtClean="0">
                <a:solidFill>
                  <a:srgbClr val="0070C0"/>
                </a:solidFill>
              </a:rPr>
              <a:t>zajednički </a:t>
            </a:r>
            <a:r>
              <a:rPr lang="pl-PL" sz="2000" dirty="0">
                <a:solidFill>
                  <a:srgbClr val="0070C0"/>
                </a:solidFill>
              </a:rPr>
              <a:t>su </a:t>
            </a:r>
            <a:r>
              <a:rPr lang="pl-PL" sz="2000" dirty="0" smtClean="0">
                <a:solidFill>
                  <a:srgbClr val="0070C0"/>
                </a:solidFill>
              </a:rPr>
              <a:t>razvili </a:t>
            </a:r>
            <a:r>
              <a:rPr lang="pl-PL" sz="2000" b="1" dirty="0">
                <a:solidFill>
                  <a:srgbClr val="0070C0"/>
                </a:solidFill>
              </a:rPr>
              <a:t>DG ENV Europske komisije </a:t>
            </a:r>
            <a:r>
              <a:rPr lang="pl-PL" sz="2000" dirty="0">
                <a:solidFill>
                  <a:srgbClr val="0070C0"/>
                </a:solidFill>
              </a:rPr>
              <a:t>(European Commission’s Directorate General </a:t>
            </a:r>
            <a:r>
              <a:rPr lang="pl-PL" sz="2000" dirty="0" smtClean="0">
                <a:solidFill>
                  <a:srgbClr val="0070C0"/>
                </a:solidFill>
              </a:rPr>
              <a:t>for </a:t>
            </a:r>
            <a:r>
              <a:rPr lang="pl-PL" sz="2000" dirty="0">
                <a:solidFill>
                  <a:srgbClr val="0070C0"/>
                </a:solidFill>
              </a:rPr>
              <a:t>Environment) i </a:t>
            </a:r>
            <a:r>
              <a:rPr lang="pl-PL" sz="2000" b="1" dirty="0">
                <a:solidFill>
                  <a:srgbClr val="0070C0"/>
                </a:solidFill>
              </a:rPr>
              <a:t>Europska okolišna agencija</a:t>
            </a:r>
            <a:r>
              <a:rPr lang="pl-PL" sz="2000" dirty="0">
                <a:solidFill>
                  <a:srgbClr val="0070C0"/>
                </a:solidFill>
              </a:rPr>
              <a:t> (EEA) kako bi </a:t>
            </a:r>
            <a:r>
              <a:rPr lang="pl-PL" sz="2000" b="1" dirty="0">
                <a:solidFill>
                  <a:srgbClr val="0070C0"/>
                </a:solidFill>
              </a:rPr>
              <a:t>informirali građane i javne vlasti o statusu kvalitete zraka diljem Europe</a:t>
            </a:r>
            <a:r>
              <a:rPr lang="pl-PL" sz="2000" b="1" dirty="0" smtClean="0">
                <a:solidFill>
                  <a:srgbClr val="0070C0"/>
                </a:solidFill>
              </a:rPr>
              <a:t>.</a:t>
            </a:r>
          </a:p>
          <a:p>
            <a:pPr marL="0" lvl="1">
              <a:spcBef>
                <a:spcPct val="20000"/>
              </a:spcBef>
            </a:pPr>
            <a:r>
              <a:rPr lang="pl-PL" sz="2000" dirty="0">
                <a:solidFill>
                  <a:srgbClr val="0070C0"/>
                </a:solidFill>
              </a:rPr>
              <a:t>Indeks ukazuje na </a:t>
            </a:r>
            <a:r>
              <a:rPr lang="pl-PL" sz="2000" b="1" dirty="0">
                <a:solidFill>
                  <a:srgbClr val="0070C0"/>
                </a:solidFill>
              </a:rPr>
              <a:t>kratkotrajnu situaciju kvalitete zraka </a:t>
            </a:r>
            <a:r>
              <a:rPr lang="pl-PL" sz="2000" dirty="0">
                <a:solidFill>
                  <a:srgbClr val="0070C0"/>
                </a:solidFill>
              </a:rPr>
              <a:t>na </a:t>
            </a:r>
            <a:r>
              <a:rPr lang="pl-PL" sz="2000" b="1" dirty="0">
                <a:solidFill>
                  <a:srgbClr val="0070C0"/>
                </a:solidFill>
              </a:rPr>
              <a:t>više od dvije tisuće postaja za praćenje kvalitete zraka diljem Europe</a:t>
            </a:r>
            <a:r>
              <a:rPr lang="pl-PL" sz="2000" dirty="0">
                <a:solidFill>
                  <a:srgbClr val="0070C0"/>
                </a:solidFill>
              </a:rPr>
              <a:t>, koristeći ažurne podatke koje su dostavile zemlje članice EEA-a. </a:t>
            </a: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a:t>
            </a:r>
            <a:r>
              <a:rPr lang="pl-PL" sz="2000" dirty="0" smtClean="0">
                <a:solidFill>
                  <a:srgbClr val="0070C0"/>
                </a:solidFill>
                <a:hlinkClick r:id="rId4"/>
              </a:rPr>
              <a:t>www.eea.europa.eu/highlights/european-air-quality-index-current</a:t>
            </a:r>
            <a:endParaRPr lang="pl-PL" sz="2000" dirty="0" smtClean="0">
              <a:solidFill>
                <a:srgbClr val="0070C0"/>
              </a:solidFill>
            </a:endParaRPr>
          </a:p>
          <a:p>
            <a:pPr marL="0" lvl="1">
              <a:spcBef>
                <a:spcPct val="20000"/>
              </a:spcBef>
            </a:pPr>
            <a:r>
              <a:rPr lang="pl-PL" sz="2000" dirty="0" smtClean="0">
                <a:solidFill>
                  <a:srgbClr val="0070C0"/>
                </a:solidFill>
                <a:hlinkClick r:id="rId5"/>
              </a:rPr>
              <a:t>http</a:t>
            </a:r>
            <a:r>
              <a:rPr lang="pl-PL" sz="2000" dirty="0">
                <a:solidFill>
                  <a:srgbClr val="0070C0"/>
                </a:solidFill>
                <a:hlinkClick r:id="rId5"/>
              </a:rPr>
              <a:t>://</a:t>
            </a:r>
            <a:r>
              <a:rPr lang="pl-PL" sz="2000" dirty="0" smtClean="0">
                <a:solidFill>
                  <a:srgbClr val="0070C0"/>
                </a:solidFill>
                <a:hlinkClick r:id="rId5"/>
              </a:rPr>
              <a:t>www.eea.europa.eu/themes/air/air-quality-index</a:t>
            </a:r>
            <a:endParaRPr lang="pl-PL" sz="2000" dirty="0">
              <a:solidFill>
                <a:srgbClr val="0070C0"/>
              </a:solidFill>
            </a:endParaRPr>
          </a:p>
        </p:txBody>
      </p:sp>
    </p:spTree>
    <p:extLst>
      <p:ext uri="{BB962C8B-B14F-4D97-AF65-F5344CB8AC3E}">
        <p14:creationId xmlns:p14="http://schemas.microsoft.com/office/powerpoint/2010/main" val="1498571120"/>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5253095" y="1367017"/>
            <a:ext cx="3589295" cy="5034260"/>
          </a:xfrm>
          <a:prstGeom prst="rect">
            <a:avLst/>
          </a:prstGeom>
        </p:spPr>
      </p:pic>
      <p:pic>
        <p:nvPicPr>
          <p:cNvPr id="12" name="Picture 11"/>
          <p:cNvPicPr>
            <a:picLocks noChangeAspect="1"/>
          </p:cNvPicPr>
          <p:nvPr/>
        </p:nvPicPr>
        <p:blipFill>
          <a:blip r:embed="rId5"/>
          <a:stretch>
            <a:fillRect/>
          </a:stretch>
        </p:blipFill>
        <p:spPr>
          <a:xfrm>
            <a:off x="376239" y="2245799"/>
            <a:ext cx="4548758" cy="4069220"/>
          </a:xfrm>
          <a:prstGeom prst="rect">
            <a:avLst/>
          </a:prstGeom>
        </p:spPr>
      </p:pic>
      <p:sp>
        <p:nvSpPr>
          <p:cNvPr id="13" name="Rectangle 12"/>
          <p:cNvSpPr/>
          <p:nvPr/>
        </p:nvSpPr>
        <p:spPr>
          <a:xfrm>
            <a:off x="292963" y="1355081"/>
            <a:ext cx="4794814" cy="843308"/>
          </a:xfrm>
          <a:prstGeom prst="rect">
            <a:avLst/>
          </a:prstGeom>
        </p:spPr>
        <p:txBody>
          <a:bodyPr wrap="square">
            <a:spAutoFit/>
          </a:bodyPr>
          <a:lstStyle/>
          <a:p>
            <a:pPr marL="0" lvl="1">
              <a:spcBef>
                <a:spcPct val="20000"/>
              </a:spcBef>
            </a:pPr>
            <a:r>
              <a:rPr lang="pl-PL" sz="2000" b="1" dirty="0">
                <a:solidFill>
                  <a:srgbClr val="FF0000"/>
                </a:solidFill>
              </a:rPr>
              <a:t>NOVI EUROPSKI</a:t>
            </a:r>
            <a:r>
              <a:rPr lang="pl-PL" sz="2000" b="1" dirty="0">
                <a:solidFill>
                  <a:srgbClr val="0070C0"/>
                </a:solidFill>
              </a:rPr>
              <a:t> INDEKS KVALITETE </a:t>
            </a:r>
            <a:r>
              <a:rPr lang="pl-PL" sz="2000" b="1" dirty="0" smtClean="0">
                <a:solidFill>
                  <a:srgbClr val="0070C0"/>
                </a:solidFill>
              </a:rPr>
              <a:t>ZRAKA</a:t>
            </a:r>
          </a:p>
          <a:p>
            <a:pPr marL="0" lvl="1">
              <a:spcBef>
                <a:spcPct val="20000"/>
              </a:spcBef>
            </a:pPr>
            <a:r>
              <a:rPr lang="pl-PL" sz="1200" dirty="0">
                <a:solidFill>
                  <a:srgbClr val="0070C0"/>
                </a:solidFill>
                <a:hlinkClick r:id="rId6"/>
              </a:rPr>
              <a:t>https://www.eea.europa.eu/highlights/european-air-quality-index-current</a:t>
            </a:r>
            <a:endParaRPr lang="pl-PL" sz="1200" dirty="0">
              <a:solidFill>
                <a:srgbClr val="0070C0"/>
              </a:solidFill>
            </a:endParaRPr>
          </a:p>
          <a:p>
            <a:pPr marL="0" lvl="1">
              <a:spcBef>
                <a:spcPct val="20000"/>
              </a:spcBef>
            </a:pPr>
            <a:r>
              <a:rPr lang="pl-PL" sz="1200" dirty="0">
                <a:solidFill>
                  <a:srgbClr val="0070C0"/>
                </a:solidFill>
                <a:hlinkClick r:id="rId7"/>
              </a:rPr>
              <a:t>http://</a:t>
            </a:r>
            <a:r>
              <a:rPr lang="pl-PL" sz="1200" dirty="0" smtClean="0">
                <a:solidFill>
                  <a:srgbClr val="0070C0"/>
                </a:solidFill>
                <a:hlinkClick r:id="rId7"/>
              </a:rPr>
              <a:t>www.eea.europa.eu/themes/air/air-quality-index</a:t>
            </a:r>
            <a:endParaRPr lang="pl-PL" sz="1200" b="1" dirty="0">
              <a:solidFill>
                <a:srgbClr val="0070C0"/>
              </a:solidFill>
            </a:endParaRPr>
          </a:p>
        </p:txBody>
      </p:sp>
    </p:spTree>
    <p:extLst>
      <p:ext uri="{BB962C8B-B14F-4D97-AF65-F5344CB8AC3E}">
        <p14:creationId xmlns:p14="http://schemas.microsoft.com/office/powerpoint/2010/main" val="1953007447"/>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75207" y="1768207"/>
            <a:ext cx="8868793" cy="4093428"/>
          </a:xfrm>
          <a:prstGeom prst="rect">
            <a:avLst/>
          </a:prstGeom>
        </p:spPr>
        <p:txBody>
          <a:bodyPr wrap="square">
            <a:spAutoFit/>
          </a:bodyPr>
          <a:lstStyle/>
          <a:p>
            <a:pPr marL="0" lvl="1">
              <a:spcBef>
                <a:spcPct val="20000"/>
              </a:spcBef>
            </a:pPr>
            <a:r>
              <a:rPr lang="pl-PL" sz="2000" b="1" dirty="0" smtClean="0">
                <a:solidFill>
                  <a:srgbClr val="0070C0"/>
                </a:solidFill>
              </a:rPr>
              <a:t>Europski </a:t>
            </a:r>
            <a:r>
              <a:rPr lang="pl-PL" sz="2000" b="1" dirty="0">
                <a:solidFill>
                  <a:srgbClr val="0070C0"/>
                </a:solidFill>
              </a:rPr>
              <a:t>indeks kvalitete zraka </a:t>
            </a:r>
            <a:r>
              <a:rPr lang="pl-PL" sz="2000" dirty="0">
                <a:solidFill>
                  <a:srgbClr val="0070C0"/>
                </a:solidFill>
              </a:rPr>
              <a:t>omogućuje korisnicima </a:t>
            </a:r>
            <a:r>
              <a:rPr lang="pl-PL" sz="2000" b="1" dirty="0">
                <a:solidFill>
                  <a:srgbClr val="0070C0"/>
                </a:solidFill>
              </a:rPr>
              <a:t>bolje razumijevanje trenutne kvalitete zraka u kojoj žive, rade ili putuju</a:t>
            </a:r>
            <a:r>
              <a:rPr lang="pl-PL" sz="2000" dirty="0">
                <a:solidFill>
                  <a:srgbClr val="0070C0"/>
                </a:solidFill>
              </a:rPr>
              <a:t>. Prikazujući </a:t>
            </a:r>
            <a:r>
              <a:rPr lang="pl-PL" sz="2000" b="1" dirty="0">
                <a:solidFill>
                  <a:srgbClr val="0070C0"/>
                </a:solidFill>
              </a:rPr>
              <a:t>ažurirane informacije za cijelu </a:t>
            </a:r>
            <a:r>
              <a:rPr lang="pl-PL" sz="2000" b="1" dirty="0" smtClean="0">
                <a:solidFill>
                  <a:srgbClr val="0070C0"/>
                </a:solidFill>
              </a:rPr>
              <a:t>Europu</a:t>
            </a:r>
            <a:r>
              <a:rPr lang="pl-PL" sz="2000" dirty="0" smtClean="0">
                <a:solidFill>
                  <a:srgbClr val="0070C0"/>
                </a:solidFill>
              </a:rPr>
              <a:t> korisnici </a:t>
            </a:r>
            <a:r>
              <a:rPr lang="pl-PL" sz="2000" dirty="0">
                <a:solidFill>
                  <a:srgbClr val="0070C0"/>
                </a:solidFill>
              </a:rPr>
              <a:t>mogu dobiti uvid u kvalitetu zraka u pojedinim zemljama, regijama i gradovima</a:t>
            </a:r>
            <a:r>
              <a:rPr lang="pl-PL" sz="2000" dirty="0" smtClean="0">
                <a:solidFill>
                  <a:srgbClr val="0070C0"/>
                </a:solidFill>
              </a:rPr>
              <a:t>.</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Utvrđeno </a:t>
            </a:r>
            <a:r>
              <a:rPr lang="pl-PL" sz="2000" dirty="0">
                <a:solidFill>
                  <a:srgbClr val="0070C0"/>
                </a:solidFill>
              </a:rPr>
              <a:t>je da su </a:t>
            </a:r>
            <a:r>
              <a:rPr lang="pl-PL" sz="2000" b="1" dirty="0">
                <a:solidFill>
                  <a:srgbClr val="0070C0"/>
                </a:solidFill>
              </a:rPr>
              <a:t>glavne onečišćujuće tvari za izračun indeksa </a:t>
            </a:r>
            <a:r>
              <a:rPr lang="pl-PL" sz="2000" dirty="0">
                <a:solidFill>
                  <a:srgbClr val="0070C0"/>
                </a:solidFill>
              </a:rPr>
              <a:t>(</a:t>
            </a:r>
            <a:r>
              <a:rPr lang="pl-PL" sz="2000" b="1" dirty="0">
                <a:solidFill>
                  <a:srgbClr val="0070C0"/>
                </a:solidFill>
              </a:rPr>
              <a:t>AQI</a:t>
            </a:r>
            <a:r>
              <a:rPr lang="pl-PL" sz="2000" dirty="0">
                <a:solidFill>
                  <a:srgbClr val="0070C0"/>
                </a:solidFill>
              </a:rPr>
              <a:t>) </a:t>
            </a:r>
            <a:r>
              <a:rPr lang="pl-PL" sz="2000" b="1" dirty="0">
                <a:solidFill>
                  <a:srgbClr val="0070C0"/>
                </a:solidFill>
              </a:rPr>
              <a:t>O</a:t>
            </a:r>
            <a:r>
              <a:rPr lang="pl-PL" sz="2000" b="1" baseline="-25000" dirty="0">
                <a:solidFill>
                  <a:srgbClr val="0070C0"/>
                </a:solidFill>
              </a:rPr>
              <a:t>3</a:t>
            </a:r>
            <a:r>
              <a:rPr lang="pl-PL" sz="2000" dirty="0">
                <a:solidFill>
                  <a:srgbClr val="0070C0"/>
                </a:solidFill>
              </a:rPr>
              <a:t>, </a:t>
            </a:r>
            <a:r>
              <a:rPr lang="pl-PL" sz="2000" b="1" dirty="0">
                <a:solidFill>
                  <a:srgbClr val="0070C0"/>
                </a:solidFill>
              </a:rPr>
              <a:t>NO</a:t>
            </a:r>
            <a:r>
              <a:rPr lang="pl-PL" sz="2000" b="1" baseline="-25000" dirty="0">
                <a:solidFill>
                  <a:srgbClr val="0070C0"/>
                </a:solidFill>
              </a:rPr>
              <a:t>2</a:t>
            </a:r>
            <a:r>
              <a:rPr lang="pl-PL" sz="2000" dirty="0">
                <a:solidFill>
                  <a:srgbClr val="0070C0"/>
                </a:solidFill>
              </a:rPr>
              <a:t>, </a:t>
            </a:r>
            <a:r>
              <a:rPr lang="pl-PL" sz="2000" b="1" dirty="0">
                <a:solidFill>
                  <a:srgbClr val="0070C0"/>
                </a:solidFill>
              </a:rPr>
              <a:t>PM</a:t>
            </a:r>
            <a:r>
              <a:rPr lang="pl-PL" sz="2000" b="1" baseline="-25000" dirty="0">
                <a:solidFill>
                  <a:srgbClr val="0070C0"/>
                </a:solidFill>
              </a:rPr>
              <a:t>1</a:t>
            </a:r>
            <a:r>
              <a:rPr lang="pl-PL" sz="2000" baseline="-25000" dirty="0">
                <a:solidFill>
                  <a:srgbClr val="0070C0"/>
                </a:solidFill>
              </a:rPr>
              <a:t>0</a:t>
            </a:r>
            <a:r>
              <a:rPr lang="pl-PL" sz="2000" dirty="0">
                <a:solidFill>
                  <a:srgbClr val="0070C0"/>
                </a:solidFill>
              </a:rPr>
              <a:t> i </a:t>
            </a:r>
            <a:r>
              <a:rPr lang="pl-PL" sz="2000" b="1" dirty="0">
                <a:solidFill>
                  <a:srgbClr val="0070C0"/>
                </a:solidFill>
              </a:rPr>
              <a:t>PM</a:t>
            </a:r>
            <a:r>
              <a:rPr lang="pl-PL" sz="2000" b="1" baseline="-25000" dirty="0">
                <a:solidFill>
                  <a:srgbClr val="0070C0"/>
                </a:solidFill>
              </a:rPr>
              <a:t>2.5</a:t>
            </a:r>
            <a:r>
              <a:rPr lang="pl-PL" sz="2000" dirty="0">
                <a:solidFill>
                  <a:srgbClr val="0070C0"/>
                </a:solidFill>
              </a:rPr>
              <a:t>. </a:t>
            </a:r>
            <a:r>
              <a:rPr lang="pl-PL" sz="2000" dirty="0" smtClean="0">
                <a:solidFill>
                  <a:srgbClr val="0070C0"/>
                </a:solidFill>
              </a:rPr>
              <a:t>Izračunava </a:t>
            </a:r>
            <a:r>
              <a:rPr lang="pl-PL" sz="2000" dirty="0">
                <a:solidFill>
                  <a:srgbClr val="0070C0"/>
                </a:solidFill>
              </a:rPr>
              <a:t>se </a:t>
            </a:r>
            <a:r>
              <a:rPr lang="pl-PL" sz="2000" b="1" dirty="0">
                <a:solidFill>
                  <a:srgbClr val="0070C0"/>
                </a:solidFill>
              </a:rPr>
              <a:t>usporedbom vrijednosti indeksa za svaku od pojedinih onečišćujućih tvari</a:t>
            </a:r>
            <a:r>
              <a:rPr lang="pl-PL" sz="2000" dirty="0">
                <a:solidFill>
                  <a:srgbClr val="0070C0"/>
                </a:solidFill>
              </a:rPr>
              <a:t>, uzimajući </a:t>
            </a:r>
            <a:r>
              <a:rPr lang="pl-PL" sz="2000" b="1" dirty="0">
                <a:solidFill>
                  <a:srgbClr val="0070C0"/>
                </a:solidFill>
              </a:rPr>
              <a:t>najgoru (najvišu) indeksnu vrijednost</a:t>
            </a:r>
            <a:r>
              <a:rPr lang="pl-PL" sz="2000" dirty="0">
                <a:solidFill>
                  <a:srgbClr val="0070C0"/>
                </a:solidFill>
              </a:rPr>
              <a:t>. </a:t>
            </a:r>
          </a:p>
          <a:p>
            <a:pPr marL="0" lvl="1">
              <a:spcBef>
                <a:spcPct val="20000"/>
              </a:spcBef>
            </a:pPr>
            <a:r>
              <a:rPr lang="pl-PL" sz="2000" dirty="0">
                <a:solidFill>
                  <a:srgbClr val="0070C0"/>
                </a:solidFill>
              </a:rPr>
              <a:t>Vrijednosti </a:t>
            </a:r>
            <a:r>
              <a:rPr lang="pl-PL" sz="2000" b="1" dirty="0">
                <a:solidFill>
                  <a:srgbClr val="0070C0"/>
                </a:solidFill>
              </a:rPr>
              <a:t>SO</a:t>
            </a:r>
            <a:r>
              <a:rPr lang="pl-PL" sz="2000" b="1" baseline="-25000" dirty="0">
                <a:solidFill>
                  <a:srgbClr val="0070C0"/>
                </a:solidFill>
              </a:rPr>
              <a:t>2</a:t>
            </a:r>
            <a:r>
              <a:rPr lang="pl-PL" sz="2000" dirty="0">
                <a:solidFill>
                  <a:srgbClr val="0070C0"/>
                </a:solidFill>
              </a:rPr>
              <a:t> su uključene u mjereni indeks, </a:t>
            </a:r>
            <a:r>
              <a:rPr lang="pl-PL" sz="2000" b="1" dirty="0">
                <a:solidFill>
                  <a:srgbClr val="0070C0"/>
                </a:solidFill>
              </a:rPr>
              <a:t>ako su dostupne</a:t>
            </a:r>
            <a:r>
              <a:rPr lang="pl-PL" sz="2000" dirty="0">
                <a:solidFill>
                  <a:srgbClr val="0070C0"/>
                </a:solidFill>
              </a:rPr>
              <a:t>.</a:t>
            </a:r>
          </a:p>
          <a:p>
            <a:pPr marL="0" lvl="1">
              <a:spcBef>
                <a:spcPct val="20000"/>
              </a:spcBef>
            </a:pPr>
            <a:endParaRPr lang="pl-PL" sz="2000" dirty="0" smtClean="0">
              <a:solidFill>
                <a:srgbClr val="0070C0"/>
              </a:solidFill>
            </a:endParaRPr>
          </a:p>
          <a:p>
            <a:pPr marL="0" lvl="1">
              <a:spcBef>
                <a:spcPct val="20000"/>
              </a:spcBef>
            </a:pPr>
            <a:r>
              <a:rPr lang="pl-PL" sz="2000" b="1" dirty="0" smtClean="0">
                <a:solidFill>
                  <a:srgbClr val="0070C0"/>
                </a:solidFill>
              </a:rPr>
              <a:t>Trenutna </a:t>
            </a:r>
            <a:r>
              <a:rPr lang="pl-PL" sz="2000" b="1" dirty="0">
                <a:solidFill>
                  <a:srgbClr val="0070C0"/>
                </a:solidFill>
              </a:rPr>
              <a:t>vrijednost indeksa ne odražava godišnju prosječnu situaciju kvalitete zraka </a:t>
            </a:r>
            <a:r>
              <a:rPr lang="pl-PL" sz="2000" dirty="0">
                <a:solidFill>
                  <a:srgbClr val="0070C0"/>
                </a:solidFill>
              </a:rPr>
              <a:t>koja se može značajno razlikovati</a:t>
            </a:r>
            <a:r>
              <a:rPr lang="pl-PL" sz="2000" dirty="0" smtClean="0">
                <a:solidFill>
                  <a:srgbClr val="0070C0"/>
                </a:solidFill>
              </a:rPr>
              <a:t>.</a:t>
            </a:r>
            <a:endParaRPr lang="pl-PL" sz="2000" dirty="0">
              <a:solidFill>
                <a:srgbClr val="0070C0"/>
              </a:solidFill>
            </a:endParaRPr>
          </a:p>
        </p:txBody>
      </p:sp>
    </p:spTree>
    <p:extLst>
      <p:ext uri="{BB962C8B-B14F-4D97-AF65-F5344CB8AC3E}">
        <p14:creationId xmlns:p14="http://schemas.microsoft.com/office/powerpoint/2010/main" val="2048172916"/>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6330" y="1534641"/>
            <a:ext cx="8576060" cy="4339650"/>
          </a:xfrm>
          <a:prstGeom prst="rect">
            <a:avLst/>
          </a:prstGeom>
        </p:spPr>
        <p:txBody>
          <a:bodyPr wrap="square">
            <a:spAutoFit/>
          </a:bodyPr>
          <a:lstStyle/>
          <a:p>
            <a:pPr marL="0" lvl="1">
              <a:spcBef>
                <a:spcPct val="20000"/>
              </a:spcBef>
            </a:pPr>
            <a:r>
              <a:rPr lang="hr-BA" sz="2000" dirty="0" smtClean="0">
                <a:solidFill>
                  <a:srgbClr val="0070C0"/>
                </a:solidFill>
              </a:rPr>
              <a:t>S </a:t>
            </a:r>
            <a:r>
              <a:rPr lang="hr-BA" sz="2000" dirty="0">
                <a:solidFill>
                  <a:srgbClr val="0070C0"/>
                </a:solidFill>
              </a:rPr>
              <a:t>obzirom da se na postajama za praćenje kvalitete zraka često mjeri </a:t>
            </a:r>
            <a:r>
              <a:rPr lang="hr-BA" sz="2000" u="sng" dirty="0">
                <a:solidFill>
                  <a:srgbClr val="0070C0"/>
                </a:solidFill>
              </a:rPr>
              <a:t>mali broj onečišćujućih tvari</a:t>
            </a:r>
            <a:r>
              <a:rPr lang="hr-BA" sz="2000" dirty="0">
                <a:solidFill>
                  <a:srgbClr val="0070C0"/>
                </a:solidFill>
              </a:rPr>
              <a:t>, indeks se izračunava samo za one </a:t>
            </a:r>
            <a:r>
              <a:rPr lang="hr-BA" sz="2000" b="1" dirty="0">
                <a:solidFill>
                  <a:srgbClr val="0070C0"/>
                </a:solidFill>
              </a:rPr>
              <a:t>prometne stanice </a:t>
            </a:r>
            <a:r>
              <a:rPr lang="hr-BA" sz="2000" dirty="0">
                <a:solidFill>
                  <a:srgbClr val="0070C0"/>
                </a:solidFill>
              </a:rPr>
              <a:t>koje mjere </a:t>
            </a:r>
            <a:r>
              <a:rPr lang="hr-BA" sz="2000" b="1" dirty="0">
                <a:solidFill>
                  <a:srgbClr val="0070C0"/>
                </a:solidFill>
              </a:rPr>
              <a:t>i NO</a:t>
            </a:r>
            <a:r>
              <a:rPr lang="hr-BA" sz="2000" b="1" baseline="-25000" dirty="0">
                <a:solidFill>
                  <a:srgbClr val="0070C0"/>
                </a:solidFill>
              </a:rPr>
              <a:t>2</a:t>
            </a:r>
            <a:r>
              <a:rPr lang="hr-BA" sz="2000" b="1" dirty="0">
                <a:solidFill>
                  <a:srgbClr val="0070C0"/>
                </a:solidFill>
              </a:rPr>
              <a:t> i PM </a:t>
            </a:r>
            <a:r>
              <a:rPr lang="hr-BA" sz="2000" dirty="0">
                <a:solidFill>
                  <a:srgbClr val="0070C0"/>
                </a:solidFill>
              </a:rPr>
              <a:t>(tj. </a:t>
            </a:r>
            <a:r>
              <a:rPr lang="hr-BA" sz="2000" b="1" dirty="0">
                <a:solidFill>
                  <a:srgbClr val="0070C0"/>
                </a:solidFill>
              </a:rPr>
              <a:t>PM</a:t>
            </a:r>
            <a:r>
              <a:rPr lang="hr-BA" sz="2000" b="1" baseline="-25000" dirty="0">
                <a:solidFill>
                  <a:srgbClr val="0070C0"/>
                </a:solidFill>
              </a:rPr>
              <a:t>2.5</a:t>
            </a:r>
            <a:r>
              <a:rPr lang="hr-BA" sz="2000" b="1" dirty="0">
                <a:solidFill>
                  <a:srgbClr val="0070C0"/>
                </a:solidFill>
              </a:rPr>
              <a:t> ili PM</a:t>
            </a:r>
            <a:r>
              <a:rPr lang="hr-BA" sz="2000" b="1" baseline="-25000" dirty="0">
                <a:solidFill>
                  <a:srgbClr val="0070C0"/>
                </a:solidFill>
              </a:rPr>
              <a:t>10</a:t>
            </a:r>
            <a:r>
              <a:rPr lang="hr-BA" sz="2000" b="1" dirty="0">
                <a:solidFill>
                  <a:srgbClr val="0070C0"/>
                </a:solidFill>
              </a:rPr>
              <a:t> ili oboje</a:t>
            </a:r>
            <a:r>
              <a:rPr lang="hr-BA" sz="2000" dirty="0" smtClean="0">
                <a:solidFill>
                  <a:srgbClr val="0070C0"/>
                </a:solidFill>
              </a:rPr>
              <a:t>).</a:t>
            </a:r>
          </a:p>
          <a:p>
            <a:pPr marL="0" lvl="1">
              <a:spcBef>
                <a:spcPct val="20000"/>
              </a:spcBef>
            </a:pPr>
            <a:endParaRPr lang="hr-BA" sz="2000" dirty="0" smtClean="0">
              <a:solidFill>
                <a:srgbClr val="0070C0"/>
              </a:solidFill>
            </a:endParaRPr>
          </a:p>
          <a:p>
            <a:pPr marL="0" lvl="1">
              <a:spcBef>
                <a:spcPct val="20000"/>
              </a:spcBef>
            </a:pPr>
            <a:r>
              <a:rPr lang="hr-BA" sz="2000" b="1" dirty="0" smtClean="0">
                <a:solidFill>
                  <a:srgbClr val="0070C0"/>
                </a:solidFill>
              </a:rPr>
              <a:t>Na </a:t>
            </a:r>
            <a:r>
              <a:rPr lang="hr-BA" sz="2000" b="1" dirty="0">
                <a:solidFill>
                  <a:srgbClr val="0070C0"/>
                </a:solidFill>
              </a:rPr>
              <a:t>svim ostalim postajama </a:t>
            </a:r>
            <a:r>
              <a:rPr lang="hr-BA" sz="2000" dirty="0">
                <a:solidFill>
                  <a:srgbClr val="0070C0"/>
                </a:solidFill>
              </a:rPr>
              <a:t>za praćenje kvalitete zraka, indeks se izračunava za one postaje na kojima se mjere </a:t>
            </a:r>
            <a:r>
              <a:rPr lang="hr-BA" sz="2000" b="1" dirty="0">
                <a:solidFill>
                  <a:srgbClr val="0070C0"/>
                </a:solidFill>
              </a:rPr>
              <a:t>najmanje tri onečišćujuće tvari NO</a:t>
            </a:r>
            <a:r>
              <a:rPr lang="hr-BA" sz="2000" b="1" baseline="-25000" dirty="0">
                <a:solidFill>
                  <a:srgbClr val="0070C0"/>
                </a:solidFill>
              </a:rPr>
              <a:t>2</a:t>
            </a:r>
            <a:r>
              <a:rPr lang="hr-BA" sz="2000" b="1" dirty="0">
                <a:solidFill>
                  <a:srgbClr val="0070C0"/>
                </a:solidFill>
              </a:rPr>
              <a:t>, O</a:t>
            </a:r>
            <a:r>
              <a:rPr lang="hr-BA" sz="2000" b="1" baseline="-25000" dirty="0">
                <a:solidFill>
                  <a:srgbClr val="0070C0"/>
                </a:solidFill>
              </a:rPr>
              <a:t>3</a:t>
            </a:r>
            <a:r>
              <a:rPr lang="hr-BA" sz="2000" b="1" dirty="0">
                <a:solidFill>
                  <a:srgbClr val="0070C0"/>
                </a:solidFill>
              </a:rPr>
              <a:t> </a:t>
            </a:r>
            <a:r>
              <a:rPr lang="hr-BA" sz="2000" b="1" dirty="0" smtClean="0">
                <a:solidFill>
                  <a:srgbClr val="0070C0"/>
                </a:solidFill>
              </a:rPr>
              <a:t>i </a:t>
            </a:r>
            <a:r>
              <a:rPr lang="hr-BA" sz="2000" b="1" dirty="0">
                <a:solidFill>
                  <a:srgbClr val="0070C0"/>
                </a:solidFill>
              </a:rPr>
              <a:t>PM </a:t>
            </a:r>
            <a:r>
              <a:rPr lang="hr-BA" sz="2000" dirty="0">
                <a:solidFill>
                  <a:srgbClr val="0070C0"/>
                </a:solidFill>
              </a:rPr>
              <a:t>(tj. </a:t>
            </a:r>
            <a:r>
              <a:rPr lang="hr-BA" sz="2000" b="1" dirty="0">
                <a:solidFill>
                  <a:srgbClr val="0070C0"/>
                </a:solidFill>
              </a:rPr>
              <a:t>PM</a:t>
            </a:r>
            <a:r>
              <a:rPr lang="hr-BA" sz="2000" b="1" baseline="-25000" dirty="0">
                <a:solidFill>
                  <a:srgbClr val="0070C0"/>
                </a:solidFill>
              </a:rPr>
              <a:t>2.5</a:t>
            </a:r>
            <a:r>
              <a:rPr lang="hr-BA" sz="2000" b="1" dirty="0">
                <a:solidFill>
                  <a:srgbClr val="0070C0"/>
                </a:solidFill>
              </a:rPr>
              <a:t> ili PM</a:t>
            </a:r>
            <a:r>
              <a:rPr lang="hr-BA" sz="2000" b="1" baseline="-25000" dirty="0">
                <a:solidFill>
                  <a:srgbClr val="0070C0"/>
                </a:solidFill>
              </a:rPr>
              <a:t>10</a:t>
            </a:r>
            <a:r>
              <a:rPr lang="hr-BA" sz="2000" b="1" dirty="0">
                <a:solidFill>
                  <a:srgbClr val="0070C0"/>
                </a:solidFill>
              </a:rPr>
              <a:t> ili oboje</a:t>
            </a:r>
            <a:r>
              <a:rPr lang="hr-BA" sz="2000" dirty="0">
                <a:solidFill>
                  <a:srgbClr val="0070C0"/>
                </a:solidFill>
              </a:rPr>
              <a:t>). </a:t>
            </a:r>
            <a:endParaRPr lang="hr-BA" sz="2000" dirty="0" smtClean="0">
              <a:solidFill>
                <a:srgbClr val="0070C0"/>
              </a:solidFill>
            </a:endParaRPr>
          </a:p>
          <a:p>
            <a:pPr marL="0" lvl="1">
              <a:spcBef>
                <a:spcPct val="20000"/>
              </a:spcBef>
            </a:pPr>
            <a:endParaRPr lang="hr-BA" sz="2000" dirty="0" smtClean="0">
              <a:solidFill>
                <a:srgbClr val="0070C0"/>
              </a:solidFill>
            </a:endParaRPr>
          </a:p>
          <a:p>
            <a:pPr marL="0" lvl="1">
              <a:spcBef>
                <a:spcPct val="20000"/>
              </a:spcBef>
            </a:pPr>
            <a:r>
              <a:rPr lang="pl-PL" sz="2000" b="1" dirty="0" smtClean="0">
                <a:solidFill>
                  <a:srgbClr val="0070C0"/>
                </a:solidFill>
              </a:rPr>
              <a:t>Ukupni </a:t>
            </a:r>
            <a:r>
              <a:rPr lang="pl-PL" sz="2000" b="1" dirty="0">
                <a:solidFill>
                  <a:srgbClr val="0070C0"/>
                </a:solidFill>
              </a:rPr>
              <a:t>indeks</a:t>
            </a:r>
            <a:r>
              <a:rPr lang="pl-PL" sz="2000" dirty="0">
                <a:solidFill>
                  <a:srgbClr val="0070C0"/>
                </a:solidFill>
              </a:rPr>
              <a:t> za </a:t>
            </a:r>
            <a:r>
              <a:rPr lang="pl-PL" sz="2000" dirty="0" smtClean="0">
                <a:solidFill>
                  <a:srgbClr val="0070C0"/>
                </a:solidFill>
              </a:rPr>
              <a:t>mjernu postaju </a:t>
            </a:r>
            <a:r>
              <a:rPr lang="pl-PL" sz="2000" dirty="0">
                <a:solidFill>
                  <a:srgbClr val="0070C0"/>
                </a:solidFill>
              </a:rPr>
              <a:t>ili prognozu kvalitete zraka ažurira se </a:t>
            </a:r>
            <a:r>
              <a:rPr lang="pl-PL" sz="2000" b="1" dirty="0">
                <a:solidFill>
                  <a:srgbClr val="0070C0"/>
                </a:solidFill>
              </a:rPr>
              <a:t>svakih sat </a:t>
            </a:r>
            <a:r>
              <a:rPr lang="pl-PL" sz="2000" b="1" dirty="0" smtClean="0">
                <a:solidFill>
                  <a:srgbClr val="0070C0"/>
                </a:solidFill>
              </a:rPr>
              <a:t>vremena</a:t>
            </a:r>
            <a:r>
              <a:rPr lang="pl-PL" sz="2000" dirty="0" smtClean="0">
                <a:solidFill>
                  <a:srgbClr val="0070C0"/>
                </a:solidFill>
              </a:rPr>
              <a:t>, a ako</a:t>
            </a:r>
            <a:r>
              <a:rPr lang="hr-BA" sz="2000" dirty="0" smtClean="0">
                <a:solidFill>
                  <a:srgbClr val="0070C0"/>
                </a:solidFill>
              </a:rPr>
              <a:t> </a:t>
            </a:r>
            <a:r>
              <a:rPr lang="hr-BA" sz="2000" dirty="0">
                <a:solidFill>
                  <a:srgbClr val="0070C0"/>
                </a:solidFill>
              </a:rPr>
              <a:t>podaci nisu zabilježeni za određeni sat, vrijednosti se aproksimiraju ("popunjava se praznina") pomoću </a:t>
            </a:r>
            <a:r>
              <a:rPr lang="hr-BA" sz="2000" b="1" dirty="0">
                <a:solidFill>
                  <a:srgbClr val="0070C0"/>
                </a:solidFill>
              </a:rPr>
              <a:t>CAMS modeliranih podataka </a:t>
            </a:r>
            <a:r>
              <a:rPr lang="hr-BA" sz="2000" dirty="0">
                <a:solidFill>
                  <a:srgbClr val="0070C0"/>
                </a:solidFill>
              </a:rPr>
              <a:t>o kvaliteti </a:t>
            </a:r>
            <a:r>
              <a:rPr lang="hr-BA" sz="2000" dirty="0" smtClean="0">
                <a:solidFill>
                  <a:srgbClr val="0070C0"/>
                </a:solidFill>
              </a:rPr>
              <a:t>zraka i u </a:t>
            </a:r>
            <a:r>
              <a:rPr lang="hr-BA" sz="2000" dirty="0">
                <a:solidFill>
                  <a:srgbClr val="0070C0"/>
                </a:solidFill>
              </a:rPr>
              <a:t>takvim slučajevima jasno su označeni unutar indeksa kao 'modelirani podaci</a:t>
            </a:r>
            <a:r>
              <a:rPr lang="hr-BA" sz="2000" dirty="0" smtClean="0">
                <a:solidFill>
                  <a:srgbClr val="0070C0"/>
                </a:solidFill>
              </a:rPr>
              <a:t>'.</a:t>
            </a:r>
            <a:endParaRPr lang="hr-BA" sz="2000" dirty="0">
              <a:solidFill>
                <a:srgbClr val="0070C0"/>
              </a:solidFill>
            </a:endParaRPr>
          </a:p>
        </p:txBody>
      </p:sp>
    </p:spTree>
    <p:extLst>
      <p:ext uri="{BB962C8B-B14F-4D97-AF65-F5344CB8AC3E}">
        <p14:creationId xmlns:p14="http://schemas.microsoft.com/office/powerpoint/2010/main" val="2131318684"/>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6330" y="1296013"/>
            <a:ext cx="8576060" cy="1754326"/>
          </a:xfrm>
          <a:prstGeom prst="rect">
            <a:avLst/>
          </a:prstGeom>
        </p:spPr>
        <p:txBody>
          <a:bodyPr wrap="square">
            <a:spAutoFit/>
          </a:bodyPr>
          <a:lstStyle/>
          <a:p>
            <a:pPr marL="0" lvl="1">
              <a:spcBef>
                <a:spcPct val="20000"/>
              </a:spcBef>
            </a:pPr>
            <a:r>
              <a:rPr lang="pl-PL" sz="2400" b="1" dirty="0">
                <a:solidFill>
                  <a:srgbClr val="1F497D"/>
                </a:solidFill>
              </a:rPr>
              <a:t>EUROPSKI </a:t>
            </a:r>
            <a:r>
              <a:rPr lang="pl-PL" sz="2400" b="1" dirty="0" smtClean="0">
                <a:solidFill>
                  <a:srgbClr val="1F497D"/>
                </a:solidFill>
              </a:rPr>
              <a:t>INDEKS KVALITETE ZRAKA</a:t>
            </a:r>
          </a:p>
          <a:p>
            <a:pPr marL="0" lvl="1">
              <a:spcBef>
                <a:spcPct val="20000"/>
              </a:spcBef>
            </a:pPr>
            <a:r>
              <a:rPr lang="hr-BA" sz="2000" dirty="0" smtClean="0">
                <a:solidFill>
                  <a:srgbClr val="0070C0"/>
                </a:solidFill>
              </a:rPr>
              <a:t>Mjerenja </a:t>
            </a:r>
            <a:r>
              <a:rPr lang="hr-BA" sz="2000" b="1" dirty="0" smtClean="0">
                <a:solidFill>
                  <a:srgbClr val="0070C0"/>
                </a:solidFill>
              </a:rPr>
              <a:t>do pet ključnih onečišćujućih tvari upotpunjena modeliranim podacima određuju indeksnu razinu </a:t>
            </a:r>
            <a:r>
              <a:rPr lang="hr-BA" sz="2000" dirty="0" smtClean="0">
                <a:solidFill>
                  <a:srgbClr val="0070C0"/>
                </a:solidFill>
              </a:rPr>
              <a:t>koja opisuje trenutačnu situaciju kvalitete zraka na svakoj mjernoj postaji. </a:t>
            </a:r>
            <a:r>
              <a:rPr lang="hr-BA" sz="2000" b="1" dirty="0" smtClean="0">
                <a:solidFill>
                  <a:srgbClr val="0070C0"/>
                </a:solidFill>
              </a:rPr>
              <a:t>Ukupni indeks odgovara najlošijoj razini indeksa za bilo koju od pet onečišćujućih tvari </a:t>
            </a:r>
            <a:r>
              <a:rPr lang="hr-BA" sz="2000" dirty="0" smtClean="0">
                <a:solidFill>
                  <a:srgbClr val="0070C0"/>
                </a:solidFill>
              </a:rPr>
              <a:t>prema sljedećoj shemi:</a:t>
            </a:r>
            <a:endParaRPr lang="hr-BA" sz="2000" dirty="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4008304657"/>
              </p:ext>
            </p:extLst>
          </p:nvPr>
        </p:nvGraphicFramePr>
        <p:xfrm>
          <a:off x="241916" y="3117173"/>
          <a:ext cx="8624887" cy="3007902"/>
        </p:xfrm>
        <a:graphic>
          <a:graphicData uri="http://schemas.openxmlformats.org/drawingml/2006/table">
            <a:tbl>
              <a:tblPr/>
              <a:tblGrid>
                <a:gridCol w="1016494">
                  <a:extLst>
                    <a:ext uri="{9D8B030D-6E8A-4147-A177-3AD203B41FA5}">
                      <a16:colId xmlns="" xmlns:a16="http://schemas.microsoft.com/office/drawing/2014/main" val="628096097"/>
                    </a:ext>
                  </a:extLst>
                </a:gridCol>
                <a:gridCol w="1179627">
                  <a:extLst>
                    <a:ext uri="{9D8B030D-6E8A-4147-A177-3AD203B41FA5}">
                      <a16:colId xmlns="" xmlns:a16="http://schemas.microsoft.com/office/drawing/2014/main" val="594211458"/>
                    </a:ext>
                  </a:extLst>
                </a:gridCol>
                <a:gridCol w="1068571">
                  <a:extLst>
                    <a:ext uri="{9D8B030D-6E8A-4147-A177-3AD203B41FA5}">
                      <a16:colId xmlns="" xmlns:a16="http://schemas.microsoft.com/office/drawing/2014/main" val="4090650019"/>
                    </a:ext>
                  </a:extLst>
                </a:gridCol>
                <a:gridCol w="1072039">
                  <a:extLst>
                    <a:ext uri="{9D8B030D-6E8A-4147-A177-3AD203B41FA5}">
                      <a16:colId xmlns="" xmlns:a16="http://schemas.microsoft.com/office/drawing/2014/main" val="4289938041"/>
                    </a:ext>
                  </a:extLst>
                </a:gridCol>
                <a:gridCol w="1072039">
                  <a:extLst>
                    <a:ext uri="{9D8B030D-6E8A-4147-A177-3AD203B41FA5}">
                      <a16:colId xmlns="" xmlns:a16="http://schemas.microsoft.com/office/drawing/2014/main" val="3093250898"/>
                    </a:ext>
                  </a:extLst>
                </a:gridCol>
                <a:gridCol w="1072039">
                  <a:extLst>
                    <a:ext uri="{9D8B030D-6E8A-4147-A177-3AD203B41FA5}">
                      <a16:colId xmlns="" xmlns:a16="http://schemas.microsoft.com/office/drawing/2014/main" val="3405147995"/>
                    </a:ext>
                  </a:extLst>
                </a:gridCol>
                <a:gridCol w="1072039">
                  <a:extLst>
                    <a:ext uri="{9D8B030D-6E8A-4147-A177-3AD203B41FA5}">
                      <a16:colId xmlns="" xmlns:a16="http://schemas.microsoft.com/office/drawing/2014/main" val="508602091"/>
                    </a:ext>
                  </a:extLst>
                </a:gridCol>
                <a:gridCol w="1072039">
                  <a:extLst>
                    <a:ext uri="{9D8B030D-6E8A-4147-A177-3AD203B41FA5}">
                      <a16:colId xmlns="" xmlns:a16="http://schemas.microsoft.com/office/drawing/2014/main" val="89239626"/>
                    </a:ext>
                  </a:extLst>
                </a:gridCol>
              </a:tblGrid>
              <a:tr h="754792">
                <a:tc gridSpan="3">
                  <a:txBody>
                    <a:bodyPr/>
                    <a:lstStyle/>
                    <a:p>
                      <a:pPr algn="ctr" fontAlgn="ctr"/>
                      <a:r>
                        <a:rPr lang="hr-BA" sz="1200" b="1" i="0" u="none" strike="noStrike" dirty="0">
                          <a:solidFill>
                            <a:srgbClr val="222222"/>
                          </a:solidFill>
                          <a:effectLst/>
                          <a:latin typeface="Calibri" panose="020F0502020204030204" pitchFamily="34" charset="0"/>
                        </a:rPr>
                        <a:t>Onečišćujuća tvar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a:solidFill>
                            <a:srgbClr val="222222"/>
                          </a:solidFill>
                          <a:effectLst/>
                          <a:latin typeface="Calibri" panose="020F0502020204030204" pitchFamily="34" charset="0"/>
                        </a:rPr>
                        <a:t>Čestice manje od 2.5 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a:solidFill>
                            <a:srgbClr val="222222"/>
                          </a:solidFill>
                          <a:effectLst/>
                          <a:latin typeface="Calibri" panose="020F0502020204030204" pitchFamily="34" charset="0"/>
                        </a:rPr>
                        <a:t>Čestice manje od 10 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Dušikov dioksid (</a:t>
                      </a:r>
                      <a:r>
                        <a:rPr lang="hr-BA" sz="1200" b="1" i="0" u="none" strike="noStrike" dirty="0">
                          <a:solidFill>
                            <a:srgbClr val="222222"/>
                          </a:solidFill>
                          <a:effectLst/>
                          <a:latin typeface="Calibri" panose="020F0502020204030204" pitchFamily="34" charset="0"/>
                        </a:rPr>
                        <a:t>NO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Ozon </a:t>
                      </a:r>
                      <a:endParaRPr lang="hr-BA" sz="1200" b="0" i="0" u="none" strike="noStrike" dirty="0" smtClean="0">
                        <a:solidFill>
                          <a:srgbClr val="222222"/>
                        </a:solidFill>
                        <a:effectLst/>
                        <a:latin typeface="Calibri" panose="020F0502020204030204" pitchFamily="34" charset="0"/>
                      </a:endParaRP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Sumporov </a:t>
                      </a:r>
                      <a:r>
                        <a:rPr lang="hr-BA" sz="1200" b="0" i="0" u="none" strike="noStrike" dirty="0" smtClean="0">
                          <a:solidFill>
                            <a:srgbClr val="222222"/>
                          </a:solidFill>
                          <a:effectLst/>
                          <a:latin typeface="Calibri" panose="020F0502020204030204" pitchFamily="34" charset="0"/>
                        </a:rPr>
                        <a:t>dioksid</a:t>
                      </a:r>
                    </a:p>
                    <a:p>
                      <a:pPr algn="ctr" fontAlgn="ct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399763826"/>
                  </a:ext>
                </a:extLst>
              </a:tr>
              <a:tr h="450622">
                <a:tc rowSpan="5">
                  <a:txBody>
                    <a:bodyPr/>
                    <a:lstStyle/>
                    <a:p>
                      <a:pPr algn="ctr" fontAlgn="ctr"/>
                      <a:r>
                        <a:rPr lang="hr-BA" sz="1200" b="1" i="0" u="none" strike="noStrike">
                          <a:solidFill>
                            <a:srgbClr val="222222"/>
                          </a:solidFill>
                          <a:effectLst/>
                          <a:latin typeface="Calibri" panose="020F0502020204030204" pitchFamily="34" charset="0"/>
                        </a:rPr>
                        <a:t>Razina Indeksa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a:solidFill>
                            <a:srgbClr val="222222"/>
                          </a:solidFill>
                          <a:effectLst/>
                          <a:latin typeface="Calibri" panose="020F0502020204030204" pitchFamily="34" charset="0"/>
                        </a:rPr>
                        <a:t>(temeljena na koncentracijama onečišćujućih tvari u µg/m</a:t>
                      </a:r>
                      <a:r>
                        <a:rPr lang="hr-BA" sz="1200" b="0" i="0" u="none" strike="noStrike" baseline="30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a:solidFill>
                            <a:srgbClr val="222222"/>
                          </a:solidFill>
                          <a:effectLst/>
                          <a:latin typeface="Calibri" panose="020F0502020204030204" pitchFamily="34" charset="0"/>
                        </a:rPr>
                        <a:t>Dobra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 xmlns:a16="http://schemas.microsoft.com/office/drawing/2014/main" val="3327648390"/>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a:solidFill>
                            <a:srgbClr val="222222"/>
                          </a:solidFill>
                          <a:effectLst/>
                          <a:latin typeface="Calibri" panose="020F0502020204030204" pitchFamily="34" charset="0"/>
                        </a:rPr>
                        <a:t>Prihvatljiva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 xmlns:a16="http://schemas.microsoft.com/office/drawing/2014/main" val="4066765963"/>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Umjerena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 xmlns:a16="http://schemas.microsoft.com/office/drawing/2014/main" val="3011390465"/>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 xmlns:a16="http://schemas.microsoft.com/office/drawing/2014/main" val="1072563137"/>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Vrlo 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 xmlns:a16="http://schemas.microsoft.com/office/drawing/2014/main" val="3721773481"/>
                  </a:ext>
                </a:extLst>
              </a:tr>
            </a:tbl>
          </a:graphicData>
        </a:graphic>
      </p:graphicFrame>
    </p:spTree>
    <p:extLst>
      <p:ext uri="{BB962C8B-B14F-4D97-AF65-F5344CB8AC3E}">
        <p14:creationId xmlns:p14="http://schemas.microsoft.com/office/powerpoint/2010/main" val="2780288379"/>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3622962722"/>
              </p:ext>
            </p:extLst>
          </p:nvPr>
        </p:nvGraphicFramePr>
        <p:xfrm>
          <a:off x="217503" y="1362234"/>
          <a:ext cx="8624887" cy="3007902"/>
        </p:xfrm>
        <a:graphic>
          <a:graphicData uri="http://schemas.openxmlformats.org/drawingml/2006/table">
            <a:tbl>
              <a:tblPr/>
              <a:tblGrid>
                <a:gridCol w="1016494">
                  <a:extLst>
                    <a:ext uri="{9D8B030D-6E8A-4147-A177-3AD203B41FA5}">
                      <a16:colId xmlns="" xmlns:a16="http://schemas.microsoft.com/office/drawing/2014/main" val="628096097"/>
                    </a:ext>
                  </a:extLst>
                </a:gridCol>
                <a:gridCol w="1179627">
                  <a:extLst>
                    <a:ext uri="{9D8B030D-6E8A-4147-A177-3AD203B41FA5}">
                      <a16:colId xmlns="" xmlns:a16="http://schemas.microsoft.com/office/drawing/2014/main" val="594211458"/>
                    </a:ext>
                  </a:extLst>
                </a:gridCol>
                <a:gridCol w="1068571">
                  <a:extLst>
                    <a:ext uri="{9D8B030D-6E8A-4147-A177-3AD203B41FA5}">
                      <a16:colId xmlns="" xmlns:a16="http://schemas.microsoft.com/office/drawing/2014/main" val="4090650019"/>
                    </a:ext>
                  </a:extLst>
                </a:gridCol>
                <a:gridCol w="1072039">
                  <a:extLst>
                    <a:ext uri="{9D8B030D-6E8A-4147-A177-3AD203B41FA5}">
                      <a16:colId xmlns="" xmlns:a16="http://schemas.microsoft.com/office/drawing/2014/main" val="4289938041"/>
                    </a:ext>
                  </a:extLst>
                </a:gridCol>
                <a:gridCol w="1072039">
                  <a:extLst>
                    <a:ext uri="{9D8B030D-6E8A-4147-A177-3AD203B41FA5}">
                      <a16:colId xmlns="" xmlns:a16="http://schemas.microsoft.com/office/drawing/2014/main" val="3093250898"/>
                    </a:ext>
                  </a:extLst>
                </a:gridCol>
                <a:gridCol w="1072039">
                  <a:extLst>
                    <a:ext uri="{9D8B030D-6E8A-4147-A177-3AD203B41FA5}">
                      <a16:colId xmlns="" xmlns:a16="http://schemas.microsoft.com/office/drawing/2014/main" val="3405147995"/>
                    </a:ext>
                  </a:extLst>
                </a:gridCol>
                <a:gridCol w="1072039">
                  <a:extLst>
                    <a:ext uri="{9D8B030D-6E8A-4147-A177-3AD203B41FA5}">
                      <a16:colId xmlns="" xmlns:a16="http://schemas.microsoft.com/office/drawing/2014/main" val="508602091"/>
                    </a:ext>
                  </a:extLst>
                </a:gridCol>
                <a:gridCol w="1072039">
                  <a:extLst>
                    <a:ext uri="{9D8B030D-6E8A-4147-A177-3AD203B41FA5}">
                      <a16:colId xmlns="" xmlns:a16="http://schemas.microsoft.com/office/drawing/2014/main" val="89239626"/>
                    </a:ext>
                  </a:extLst>
                </a:gridCol>
              </a:tblGrid>
              <a:tr h="754792">
                <a:tc gridSpan="3">
                  <a:txBody>
                    <a:bodyPr/>
                    <a:lstStyle/>
                    <a:p>
                      <a:pPr algn="ctr" fontAlgn="ctr"/>
                      <a:r>
                        <a:rPr lang="hr-BA" sz="1200" b="1" i="0" u="none" strike="noStrike" dirty="0">
                          <a:solidFill>
                            <a:srgbClr val="222222"/>
                          </a:solidFill>
                          <a:effectLst/>
                          <a:latin typeface="Calibri" panose="020F0502020204030204" pitchFamily="34" charset="0"/>
                        </a:rPr>
                        <a:t>Onečišćujuća tvar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a:solidFill>
                            <a:srgbClr val="222222"/>
                          </a:solidFill>
                          <a:effectLst/>
                          <a:latin typeface="Calibri" panose="020F0502020204030204" pitchFamily="34" charset="0"/>
                        </a:rPr>
                        <a:t>Čestice manje od 2.5 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a:solidFill>
                            <a:srgbClr val="222222"/>
                          </a:solidFill>
                          <a:effectLst/>
                          <a:latin typeface="Calibri" panose="020F0502020204030204" pitchFamily="34" charset="0"/>
                        </a:rPr>
                        <a:t>Čestice manje od 10 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Dušikov dioksid (</a:t>
                      </a:r>
                      <a:r>
                        <a:rPr lang="hr-BA" sz="1200" b="1" i="0" u="none" strike="noStrike" dirty="0">
                          <a:solidFill>
                            <a:srgbClr val="222222"/>
                          </a:solidFill>
                          <a:effectLst/>
                          <a:latin typeface="Calibri" panose="020F0502020204030204" pitchFamily="34" charset="0"/>
                        </a:rPr>
                        <a:t>NO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Ozon </a:t>
                      </a:r>
                      <a:endParaRPr lang="hr-BA" sz="1200" b="0" i="0" u="none" strike="noStrike" dirty="0" smtClean="0">
                        <a:solidFill>
                          <a:srgbClr val="222222"/>
                        </a:solidFill>
                        <a:effectLst/>
                        <a:latin typeface="Calibri" panose="020F0502020204030204" pitchFamily="34" charset="0"/>
                      </a:endParaRP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Sumporov </a:t>
                      </a:r>
                      <a:r>
                        <a:rPr lang="hr-BA" sz="1200" b="0" i="0" u="none" strike="noStrike" dirty="0" smtClean="0">
                          <a:solidFill>
                            <a:srgbClr val="222222"/>
                          </a:solidFill>
                          <a:effectLst/>
                          <a:latin typeface="Calibri" panose="020F0502020204030204" pitchFamily="34" charset="0"/>
                        </a:rPr>
                        <a:t>dioksid</a:t>
                      </a:r>
                    </a:p>
                    <a:p>
                      <a:pPr algn="ctr" fontAlgn="ct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399763826"/>
                  </a:ext>
                </a:extLst>
              </a:tr>
              <a:tr h="450622">
                <a:tc rowSpan="5">
                  <a:txBody>
                    <a:bodyPr/>
                    <a:lstStyle/>
                    <a:p>
                      <a:pPr algn="ctr" fontAlgn="ctr"/>
                      <a:r>
                        <a:rPr lang="hr-BA" sz="1200" b="1" i="0" u="none" strike="noStrike">
                          <a:solidFill>
                            <a:srgbClr val="222222"/>
                          </a:solidFill>
                          <a:effectLst/>
                          <a:latin typeface="Calibri" panose="020F0502020204030204" pitchFamily="34" charset="0"/>
                        </a:rPr>
                        <a:t>Razina Indeksa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a:solidFill>
                            <a:srgbClr val="222222"/>
                          </a:solidFill>
                          <a:effectLst/>
                          <a:latin typeface="Calibri" panose="020F0502020204030204" pitchFamily="34" charset="0"/>
                        </a:rPr>
                        <a:t>(temeljena na koncentracijama onečišćujućih tvari u µg/m</a:t>
                      </a:r>
                      <a:r>
                        <a:rPr lang="hr-BA" sz="1200" b="0" i="0" u="none" strike="noStrike" baseline="30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a:solidFill>
                            <a:srgbClr val="222222"/>
                          </a:solidFill>
                          <a:effectLst/>
                          <a:latin typeface="Calibri" panose="020F0502020204030204" pitchFamily="34" charset="0"/>
                        </a:rPr>
                        <a:t>Dobra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 xmlns:a16="http://schemas.microsoft.com/office/drawing/2014/main" val="3327648390"/>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a:solidFill>
                            <a:srgbClr val="222222"/>
                          </a:solidFill>
                          <a:effectLst/>
                          <a:latin typeface="Calibri" panose="020F0502020204030204" pitchFamily="34" charset="0"/>
                        </a:rPr>
                        <a:t>Prihvatljiva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 xmlns:a16="http://schemas.microsoft.com/office/drawing/2014/main" val="4066765963"/>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Umjerena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 xmlns:a16="http://schemas.microsoft.com/office/drawing/2014/main" val="3011390465"/>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 xmlns:a16="http://schemas.microsoft.com/office/drawing/2014/main" val="1072563137"/>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Vrlo 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 xmlns:a16="http://schemas.microsoft.com/office/drawing/2014/main" val="3721773481"/>
                  </a:ext>
                </a:extLst>
              </a:tr>
            </a:tbl>
          </a:graphicData>
        </a:graphic>
      </p:graphicFrame>
      <p:sp>
        <p:nvSpPr>
          <p:cNvPr id="13" name="Rectangle 12"/>
          <p:cNvSpPr/>
          <p:nvPr/>
        </p:nvSpPr>
        <p:spPr>
          <a:xfrm>
            <a:off x="217503" y="4455527"/>
            <a:ext cx="8576060" cy="1692771"/>
          </a:xfrm>
          <a:prstGeom prst="rect">
            <a:avLst/>
          </a:prstGeom>
        </p:spPr>
        <p:txBody>
          <a:bodyPr wrap="square">
            <a:spAutoFit/>
          </a:bodyPr>
          <a:lstStyle/>
          <a:p>
            <a:pPr marL="0" lvl="1">
              <a:spcBef>
                <a:spcPct val="20000"/>
              </a:spcBef>
            </a:pPr>
            <a:r>
              <a:rPr lang="hr-BA" sz="2000" dirty="0" smtClean="0">
                <a:solidFill>
                  <a:srgbClr val="0070C0"/>
                </a:solidFill>
              </a:rPr>
              <a:t>Indeks </a:t>
            </a:r>
            <a:r>
              <a:rPr lang="hr-BA" sz="2000" dirty="0">
                <a:solidFill>
                  <a:srgbClr val="0070C0"/>
                </a:solidFill>
              </a:rPr>
              <a:t>se </a:t>
            </a:r>
            <a:r>
              <a:rPr lang="hr-BA" sz="2000" b="1" dirty="0">
                <a:solidFill>
                  <a:srgbClr val="0070C0"/>
                </a:solidFill>
              </a:rPr>
              <a:t>ne izračunava </a:t>
            </a:r>
            <a:r>
              <a:rPr lang="hr-BA" sz="2000" dirty="0">
                <a:solidFill>
                  <a:srgbClr val="0070C0"/>
                </a:solidFill>
              </a:rPr>
              <a:t>za mjerenja kvalitete zraka </a:t>
            </a:r>
            <a:r>
              <a:rPr lang="hr-BA" sz="2000" b="1" dirty="0">
                <a:solidFill>
                  <a:srgbClr val="0070C0"/>
                </a:solidFill>
              </a:rPr>
              <a:t>koja prelaze maksimalnu vrijednost prikazanu u kategoriji 'vrlo loša'</a:t>
            </a:r>
            <a:r>
              <a:rPr lang="hr-BA" sz="2000" dirty="0">
                <a:solidFill>
                  <a:srgbClr val="0070C0"/>
                </a:solidFill>
              </a:rPr>
              <a:t>. Mjerenja koja su viša od tih vrijednosti </a:t>
            </a:r>
            <a:r>
              <a:rPr lang="hr-BA" sz="2000" b="1" dirty="0">
                <a:solidFill>
                  <a:srgbClr val="0070C0"/>
                </a:solidFill>
              </a:rPr>
              <a:t>obično su pogrešna </a:t>
            </a:r>
            <a:r>
              <a:rPr lang="hr-BA" sz="2000" dirty="0">
                <a:solidFill>
                  <a:srgbClr val="0070C0"/>
                </a:solidFill>
              </a:rPr>
              <a:t>i u takvim su slučajevima označena kao "</a:t>
            </a:r>
            <a:r>
              <a:rPr lang="hr-BA" sz="2000" b="1" dirty="0">
                <a:solidFill>
                  <a:srgbClr val="0070C0"/>
                </a:solidFill>
              </a:rPr>
              <a:t>nema podataka</a:t>
            </a:r>
            <a:r>
              <a:rPr lang="hr-BA" sz="2000" dirty="0">
                <a:solidFill>
                  <a:srgbClr val="0070C0"/>
                </a:solidFill>
              </a:rPr>
              <a:t>" sa </a:t>
            </a:r>
            <a:r>
              <a:rPr lang="hr-BA" sz="2000" dirty="0" smtClean="0">
                <a:solidFill>
                  <a:srgbClr val="0070C0"/>
                </a:solidFill>
              </a:rPr>
              <a:t>napomenom, potrebna je daljnja analiza.</a:t>
            </a:r>
          </a:p>
          <a:p>
            <a:pPr marL="0" lvl="1">
              <a:spcBef>
                <a:spcPct val="20000"/>
              </a:spcBef>
            </a:pPr>
            <a:r>
              <a:rPr lang="hr-BA" sz="2000" dirty="0" smtClean="0">
                <a:solidFill>
                  <a:srgbClr val="0070C0"/>
                </a:solidFill>
              </a:rPr>
              <a:t>Vrijednosti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i PM</a:t>
            </a:r>
            <a:r>
              <a:rPr lang="hr-BA" sz="2000" b="1" baseline="-25000" dirty="0">
                <a:solidFill>
                  <a:srgbClr val="0070C0"/>
                </a:solidFill>
              </a:rPr>
              <a:t>2.5</a:t>
            </a:r>
            <a:r>
              <a:rPr lang="hr-BA" sz="2000" b="1" dirty="0">
                <a:solidFill>
                  <a:srgbClr val="0070C0"/>
                </a:solidFill>
              </a:rPr>
              <a:t> </a:t>
            </a:r>
            <a:r>
              <a:rPr lang="hr-BA" sz="2000" dirty="0">
                <a:solidFill>
                  <a:srgbClr val="0070C0"/>
                </a:solidFill>
              </a:rPr>
              <a:t>temelje se na </a:t>
            </a:r>
            <a:r>
              <a:rPr lang="hr-BA" sz="2000" b="1" dirty="0">
                <a:solidFill>
                  <a:srgbClr val="0070C0"/>
                </a:solidFill>
              </a:rPr>
              <a:t>24-satnim pomičnim prosjecima</a:t>
            </a:r>
            <a:r>
              <a:rPr lang="hr-BA" sz="2000" dirty="0" smtClean="0">
                <a:solidFill>
                  <a:srgbClr val="0070C0"/>
                </a:solidFill>
              </a:rPr>
              <a:t>.</a:t>
            </a:r>
            <a:endParaRPr lang="hr-BA" sz="2000" dirty="0">
              <a:solidFill>
                <a:srgbClr val="0070C0"/>
              </a:solidFill>
            </a:endParaRPr>
          </a:p>
        </p:txBody>
      </p:sp>
    </p:spTree>
    <p:extLst>
      <p:ext uri="{BB962C8B-B14F-4D97-AF65-F5344CB8AC3E}">
        <p14:creationId xmlns:p14="http://schemas.microsoft.com/office/powerpoint/2010/main" val="761383550"/>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1200329"/>
          </a:xfrm>
          <a:prstGeom prst="rect">
            <a:avLst/>
          </a:prstGeom>
        </p:spPr>
        <p:txBody>
          <a:bodyPr wrap="square">
            <a:spAutoFit/>
          </a:bodyPr>
          <a:lstStyle/>
          <a:p>
            <a:pPr marL="0" lvl="1">
              <a:spcBef>
                <a:spcPct val="20000"/>
              </a:spcBef>
            </a:pPr>
            <a:r>
              <a:rPr lang="pl-PL" sz="2400" b="1" dirty="0">
                <a:solidFill>
                  <a:srgbClr val="1F497D"/>
                </a:solidFill>
              </a:rPr>
              <a:t>NOVI EUROPSKI </a:t>
            </a:r>
            <a:r>
              <a:rPr lang="pl-PL" sz="2400" b="1" dirty="0" smtClean="0">
                <a:solidFill>
                  <a:srgbClr val="1F497D"/>
                </a:solidFill>
              </a:rPr>
              <a:t>INDEKS KVALITETE ZRAKA</a:t>
            </a:r>
            <a:endParaRPr lang="pl-PL" sz="2000" dirty="0">
              <a:solidFill>
                <a:srgbClr val="0070C0"/>
              </a:solidFill>
            </a:endParaRPr>
          </a:p>
        </p:txBody>
      </p:sp>
      <p:pic>
        <p:nvPicPr>
          <p:cNvPr id="3" name="Picture 2"/>
          <p:cNvPicPr>
            <a:picLocks noChangeAspect="1"/>
          </p:cNvPicPr>
          <p:nvPr/>
        </p:nvPicPr>
        <p:blipFill>
          <a:blip r:embed="rId4"/>
          <a:stretch>
            <a:fillRect/>
          </a:stretch>
        </p:blipFill>
        <p:spPr>
          <a:xfrm>
            <a:off x="3275859" y="1323386"/>
            <a:ext cx="5675605" cy="5077273"/>
          </a:xfrm>
          <a:prstGeom prst="rect">
            <a:avLst/>
          </a:prstGeom>
        </p:spPr>
      </p:pic>
      <p:sp>
        <p:nvSpPr>
          <p:cNvPr id="4" name="Rectangle 3"/>
          <p:cNvSpPr/>
          <p:nvPr/>
        </p:nvSpPr>
        <p:spPr>
          <a:xfrm>
            <a:off x="20468" y="5438727"/>
            <a:ext cx="3123215" cy="707886"/>
          </a:xfrm>
          <a:prstGeom prst="rect">
            <a:avLst/>
          </a:prstGeom>
        </p:spPr>
        <p:txBody>
          <a:bodyPr wrap="square">
            <a:spAutoFit/>
          </a:bodyPr>
          <a:lstStyle/>
          <a:p>
            <a:pPr marL="0" lvl="1">
              <a:spcBef>
                <a:spcPct val="20000"/>
              </a:spcBef>
            </a:pPr>
            <a:r>
              <a:rPr lang="pl-PL" sz="2000" dirty="0">
                <a:solidFill>
                  <a:srgbClr val="0070C0"/>
                </a:solidFill>
                <a:hlinkClick r:id="rId5"/>
              </a:rPr>
              <a:t>http://</a:t>
            </a:r>
            <a:r>
              <a:rPr lang="pl-PL" sz="2000" dirty="0" smtClean="0">
                <a:solidFill>
                  <a:srgbClr val="0070C0"/>
                </a:solidFill>
                <a:hlinkClick r:id="rId5"/>
              </a:rPr>
              <a:t>www.eea.europa.eu/themes/air/air-quality-index</a:t>
            </a:r>
            <a:endParaRPr lang="pl-PL" sz="2000" dirty="0">
              <a:solidFill>
                <a:srgbClr val="0070C0"/>
              </a:solidFill>
            </a:endParaRPr>
          </a:p>
        </p:txBody>
      </p:sp>
      <p:sp>
        <p:nvSpPr>
          <p:cNvPr id="12" name="Rectangle 11"/>
          <p:cNvSpPr/>
          <p:nvPr/>
        </p:nvSpPr>
        <p:spPr>
          <a:xfrm>
            <a:off x="142598" y="2707860"/>
            <a:ext cx="2935180" cy="2308324"/>
          </a:xfrm>
          <a:prstGeom prst="rect">
            <a:avLst/>
          </a:prstGeom>
        </p:spPr>
        <p:txBody>
          <a:bodyPr wrap="square">
            <a:spAutoFit/>
          </a:bodyPr>
          <a:lstStyle/>
          <a:p>
            <a:pPr marL="0" lvl="1">
              <a:spcBef>
                <a:spcPct val="20000"/>
              </a:spcBef>
            </a:pPr>
            <a:r>
              <a:rPr lang="pl-PL" sz="2000" dirty="0">
                <a:solidFill>
                  <a:srgbClr val="0070C0"/>
                </a:solidFill>
              </a:rPr>
              <a:t>Krugovi na karti predstavljaju mjerne postaje za praćenje kvalitete zraka. </a:t>
            </a:r>
            <a:endParaRPr lang="pl-PL" sz="2000" dirty="0" smtClean="0">
              <a:solidFill>
                <a:srgbClr val="0070C0"/>
              </a:solidFill>
            </a:endParaRPr>
          </a:p>
          <a:p>
            <a:pPr marL="0" lvl="1">
              <a:spcBef>
                <a:spcPct val="20000"/>
              </a:spcBef>
            </a:pPr>
            <a:r>
              <a:rPr lang="pl-PL" sz="2000" b="1" dirty="0" smtClean="0">
                <a:solidFill>
                  <a:srgbClr val="0070C0"/>
                </a:solidFill>
              </a:rPr>
              <a:t>Boja </a:t>
            </a:r>
            <a:r>
              <a:rPr lang="pl-PL" sz="2000" b="1" dirty="0">
                <a:solidFill>
                  <a:srgbClr val="0070C0"/>
                </a:solidFill>
              </a:rPr>
              <a:t>odgovara indeksu kvalitete zraka u danom satu na toj postaji</a:t>
            </a:r>
            <a:r>
              <a:rPr lang="pl-PL" sz="2000" dirty="0">
                <a:solidFill>
                  <a:srgbClr val="0070C0"/>
                </a:solidFill>
              </a:rPr>
              <a:t>. </a:t>
            </a:r>
          </a:p>
        </p:txBody>
      </p:sp>
    </p:spTree>
    <p:extLst>
      <p:ext uri="{BB962C8B-B14F-4D97-AF65-F5344CB8AC3E}">
        <p14:creationId xmlns:p14="http://schemas.microsoft.com/office/powerpoint/2010/main" val="2668647022"/>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1200329"/>
          </a:xfrm>
          <a:prstGeom prst="rect">
            <a:avLst/>
          </a:prstGeom>
        </p:spPr>
        <p:txBody>
          <a:bodyPr wrap="square">
            <a:spAutoFit/>
          </a:bodyPr>
          <a:lstStyle/>
          <a:p>
            <a:pPr marL="0" lvl="1">
              <a:spcBef>
                <a:spcPct val="20000"/>
              </a:spcBef>
            </a:pPr>
            <a:r>
              <a:rPr lang="pl-PL" sz="2400" b="1" dirty="0">
                <a:solidFill>
                  <a:srgbClr val="1F497D"/>
                </a:solidFill>
              </a:rPr>
              <a:t>NOVI EUROPSKI </a:t>
            </a:r>
            <a:r>
              <a:rPr lang="pl-PL" sz="2400" b="1" dirty="0" smtClean="0">
                <a:solidFill>
                  <a:srgbClr val="1F497D"/>
                </a:solidFill>
              </a:rPr>
              <a:t>INDEKS KVALITETE ZRAKA</a:t>
            </a:r>
            <a:endParaRPr lang="pl-PL" sz="2000" dirty="0">
              <a:solidFill>
                <a:srgbClr val="0070C0"/>
              </a:solidFill>
            </a:endParaRPr>
          </a:p>
        </p:txBody>
      </p:sp>
      <p:sp>
        <p:nvSpPr>
          <p:cNvPr id="4" name="Rectangle 3"/>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4"/>
              </a:rPr>
              <a:t>http</a:t>
            </a:r>
            <a:r>
              <a:rPr lang="pl-PL" sz="2000" dirty="0">
                <a:solidFill>
                  <a:srgbClr val="0070C0"/>
                </a:solidFill>
                <a:hlinkClick r:id="rId4"/>
              </a:rPr>
              <a:t>://airindex.eea.europa.eu</a:t>
            </a:r>
            <a:r>
              <a:rPr lang="pl-PL" sz="2000" dirty="0" smtClean="0">
                <a:solidFill>
                  <a:srgbClr val="0070C0"/>
                </a:solidFill>
                <a:hlinkClick r:id="rId4"/>
              </a:rPr>
              <a:t>/</a:t>
            </a:r>
            <a:endParaRPr lang="pl-PL" sz="2000" dirty="0" smtClean="0">
              <a:solidFill>
                <a:srgbClr val="0070C0"/>
              </a:solidFill>
            </a:endParaRPr>
          </a:p>
        </p:txBody>
      </p:sp>
      <p:sp>
        <p:nvSpPr>
          <p:cNvPr id="12" name="Rectangle 11"/>
          <p:cNvSpPr/>
          <p:nvPr/>
        </p:nvSpPr>
        <p:spPr>
          <a:xfrm>
            <a:off x="142598" y="2707860"/>
            <a:ext cx="2935180" cy="2308324"/>
          </a:xfrm>
          <a:prstGeom prst="rect">
            <a:avLst/>
          </a:prstGeom>
        </p:spPr>
        <p:txBody>
          <a:bodyPr wrap="square">
            <a:spAutoFit/>
          </a:bodyPr>
          <a:lstStyle/>
          <a:p>
            <a:pPr marL="0" lvl="1">
              <a:spcBef>
                <a:spcPct val="20000"/>
              </a:spcBef>
            </a:pPr>
            <a:r>
              <a:rPr lang="pl-PL" sz="2000" dirty="0">
                <a:solidFill>
                  <a:srgbClr val="0070C0"/>
                </a:solidFill>
              </a:rPr>
              <a:t>Krugovi na karti predstavljaju mjerne postaje za praćenje kvalitete zraka. </a:t>
            </a:r>
            <a:endParaRPr lang="pl-PL" sz="2000" dirty="0" smtClean="0">
              <a:solidFill>
                <a:srgbClr val="0070C0"/>
              </a:solidFill>
            </a:endParaRPr>
          </a:p>
          <a:p>
            <a:pPr marL="0" lvl="1">
              <a:spcBef>
                <a:spcPct val="20000"/>
              </a:spcBef>
            </a:pPr>
            <a:r>
              <a:rPr lang="pl-PL" sz="2000" b="1" dirty="0" smtClean="0">
                <a:solidFill>
                  <a:srgbClr val="0070C0"/>
                </a:solidFill>
              </a:rPr>
              <a:t>Boja </a:t>
            </a:r>
            <a:r>
              <a:rPr lang="pl-PL" sz="2000" b="1" dirty="0">
                <a:solidFill>
                  <a:srgbClr val="0070C0"/>
                </a:solidFill>
              </a:rPr>
              <a:t>odgovara indeksu kvalitete zraka u danom satu na toj postaji</a:t>
            </a:r>
            <a:r>
              <a:rPr lang="pl-PL" sz="2000" dirty="0">
                <a:solidFill>
                  <a:srgbClr val="0070C0"/>
                </a:solidFill>
              </a:rPr>
              <a:t>. </a:t>
            </a:r>
          </a:p>
        </p:txBody>
      </p:sp>
      <p:pic>
        <p:nvPicPr>
          <p:cNvPr id="13" name="Picture 12"/>
          <p:cNvPicPr>
            <a:picLocks noChangeAspect="1"/>
          </p:cNvPicPr>
          <p:nvPr/>
        </p:nvPicPr>
        <p:blipFill>
          <a:blip r:embed="rId5"/>
          <a:stretch>
            <a:fillRect/>
          </a:stretch>
        </p:blipFill>
        <p:spPr>
          <a:xfrm>
            <a:off x="3523775" y="1334248"/>
            <a:ext cx="5132353" cy="4918047"/>
          </a:xfrm>
          <a:prstGeom prst="rect">
            <a:avLst/>
          </a:prstGeom>
        </p:spPr>
      </p:pic>
    </p:spTree>
    <p:extLst>
      <p:ext uri="{BB962C8B-B14F-4D97-AF65-F5344CB8AC3E}">
        <p14:creationId xmlns:p14="http://schemas.microsoft.com/office/powerpoint/2010/main" val="3233520522"/>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27556"/>
            <a:ext cx="8930937" cy="4585871"/>
          </a:xfrm>
          <a:prstGeom prst="rect">
            <a:avLst/>
          </a:prstGeom>
        </p:spPr>
        <p:txBody>
          <a:bodyPr wrap="square">
            <a:spAutoFit/>
          </a:bodyPr>
          <a:lstStyle/>
          <a:p>
            <a:pPr marL="0" lvl="1">
              <a:spcBef>
                <a:spcPct val="20000"/>
              </a:spcBef>
            </a:pPr>
            <a:r>
              <a:rPr lang="hr-BA" sz="2400" b="1" dirty="0">
                <a:solidFill>
                  <a:srgbClr val="1F497D"/>
                </a:solidFill>
              </a:rPr>
              <a:t>CAFE Direktiva 2008/50/EC, poglavlje OBAVJEŠĆIVANJE I IZVJEŠĆIVANJE, članci 26. – 28.</a:t>
            </a:r>
          </a:p>
          <a:p>
            <a:pPr marL="0" lvl="1">
              <a:spcBef>
                <a:spcPct val="20000"/>
              </a:spcBef>
            </a:pPr>
            <a:r>
              <a:rPr lang="pl-PL" sz="2000" b="1" dirty="0" smtClean="0">
                <a:solidFill>
                  <a:srgbClr val="0070C0"/>
                </a:solidFill>
              </a:rPr>
              <a:t>Prijenos </a:t>
            </a:r>
            <a:r>
              <a:rPr lang="pl-PL" sz="2000" b="1" dirty="0">
                <a:solidFill>
                  <a:srgbClr val="0070C0"/>
                </a:solidFill>
              </a:rPr>
              <a:t>informacija i </a:t>
            </a:r>
            <a:r>
              <a:rPr lang="pl-PL" sz="2000" b="1" dirty="0" smtClean="0">
                <a:solidFill>
                  <a:srgbClr val="0070C0"/>
                </a:solidFill>
              </a:rPr>
              <a:t>izvješćivanje </a:t>
            </a:r>
            <a:r>
              <a:rPr lang="pl-PL" sz="2000" dirty="0" smtClean="0">
                <a:solidFill>
                  <a:srgbClr val="0070C0"/>
                </a:solidFill>
              </a:rPr>
              <a:t>- Članak </a:t>
            </a:r>
            <a:r>
              <a:rPr lang="pl-PL" sz="2000" dirty="0">
                <a:solidFill>
                  <a:srgbClr val="0070C0"/>
                </a:solidFill>
              </a:rPr>
              <a:t>27</a:t>
            </a:r>
            <a:r>
              <a:rPr lang="pl-PL" sz="2000" dirty="0" smtClean="0">
                <a:solidFill>
                  <a:srgbClr val="0070C0"/>
                </a:solidFill>
              </a:rPr>
              <a:t>. </a:t>
            </a:r>
            <a:endParaRPr lang="pl-PL" sz="2000" dirty="0">
              <a:solidFill>
                <a:srgbClr val="0070C0"/>
              </a:solidFill>
            </a:endParaRPr>
          </a:p>
          <a:p>
            <a:pPr marL="0" lvl="1">
              <a:spcBef>
                <a:spcPct val="20000"/>
              </a:spcBef>
            </a:pPr>
            <a:r>
              <a:rPr lang="pl-PL" sz="2000" dirty="0" smtClean="0">
                <a:solidFill>
                  <a:srgbClr val="0070C0"/>
                </a:solidFill>
              </a:rPr>
              <a:t>Države </a:t>
            </a:r>
            <a:r>
              <a:rPr lang="pl-PL" sz="2000" dirty="0">
                <a:solidFill>
                  <a:srgbClr val="0070C0"/>
                </a:solidFill>
              </a:rPr>
              <a:t>članice osiguravaju da su </a:t>
            </a:r>
            <a:r>
              <a:rPr lang="pl-PL" sz="2000" b="1" dirty="0">
                <a:solidFill>
                  <a:srgbClr val="0070C0"/>
                </a:solidFill>
              </a:rPr>
              <a:t>informacije o </a:t>
            </a:r>
            <a:r>
              <a:rPr lang="pl-PL" sz="2000" b="1" dirty="0" smtClean="0">
                <a:solidFill>
                  <a:srgbClr val="0070C0"/>
                </a:solidFill>
              </a:rPr>
              <a:t>kvaliteti zraka </a:t>
            </a:r>
            <a:r>
              <a:rPr lang="pl-PL" sz="2000" b="1" dirty="0">
                <a:solidFill>
                  <a:srgbClr val="0070C0"/>
                </a:solidFill>
              </a:rPr>
              <a:t>dostupne Komisiji u propisanom vremenu</a:t>
            </a:r>
            <a:r>
              <a:rPr lang="pl-PL" sz="2000" dirty="0">
                <a:solidFill>
                  <a:srgbClr val="0070C0"/>
                </a:solidFill>
              </a:rPr>
              <a:t>, kako je </a:t>
            </a:r>
            <a:r>
              <a:rPr lang="pl-PL" sz="2000" dirty="0" smtClean="0">
                <a:solidFill>
                  <a:srgbClr val="0070C0"/>
                </a:solidFill>
              </a:rPr>
              <a:t>odre­đeno</a:t>
            </a:r>
            <a:r>
              <a:rPr lang="pl-PL" sz="2000" b="1" dirty="0" smtClean="0">
                <a:solidFill>
                  <a:srgbClr val="0070C0"/>
                </a:solidFill>
              </a:rPr>
              <a:t> </a:t>
            </a:r>
            <a:r>
              <a:rPr lang="pl-PL" sz="2000" b="1" u="sng" dirty="0">
                <a:solidFill>
                  <a:srgbClr val="0070C0"/>
                </a:solidFill>
              </a:rPr>
              <a:t>provedbenim </a:t>
            </a:r>
            <a:r>
              <a:rPr lang="pl-PL" sz="2000" b="1" u="sng" dirty="0" smtClean="0">
                <a:solidFill>
                  <a:srgbClr val="0070C0"/>
                </a:solidFill>
              </a:rPr>
              <a:t>mjerama</a:t>
            </a:r>
            <a:r>
              <a:rPr lang="pl-PL" sz="2000" dirty="0" smtClean="0">
                <a:solidFill>
                  <a:srgbClr val="0070C0"/>
                </a:solidFill>
              </a:rPr>
              <a:t>. </a:t>
            </a:r>
          </a:p>
          <a:p>
            <a:pPr marL="0" lvl="1">
              <a:spcBef>
                <a:spcPct val="20000"/>
              </a:spcBef>
            </a:pPr>
            <a:r>
              <a:rPr lang="pl-PL" sz="2000" dirty="0" smtClean="0">
                <a:solidFill>
                  <a:srgbClr val="0070C0"/>
                </a:solidFill>
              </a:rPr>
              <a:t>Za </a:t>
            </a:r>
            <a:r>
              <a:rPr lang="pl-PL" sz="2000" dirty="0">
                <a:solidFill>
                  <a:srgbClr val="0070C0"/>
                </a:solidFill>
              </a:rPr>
              <a:t>potrebe </a:t>
            </a:r>
            <a:r>
              <a:rPr lang="pl-PL" sz="2000" dirty="0" smtClean="0">
                <a:solidFill>
                  <a:srgbClr val="0070C0"/>
                </a:solidFill>
              </a:rPr>
              <a:t>procjene sukladnosti s </a:t>
            </a:r>
            <a:r>
              <a:rPr lang="pl-PL" sz="2000" dirty="0">
                <a:solidFill>
                  <a:srgbClr val="0070C0"/>
                </a:solidFill>
              </a:rPr>
              <a:t>graničnim vrijednostima i kritičnim razinama te </a:t>
            </a:r>
            <a:r>
              <a:rPr lang="pl-PL" sz="2000" dirty="0" smtClean="0">
                <a:solidFill>
                  <a:srgbClr val="0070C0"/>
                </a:solidFill>
              </a:rPr>
              <a:t>postizanja ciljnih </a:t>
            </a:r>
            <a:r>
              <a:rPr lang="pl-PL" sz="2000" dirty="0">
                <a:solidFill>
                  <a:srgbClr val="0070C0"/>
                </a:solidFill>
              </a:rPr>
              <a:t>vrijednosti, takve se informacije dostavljaju </a:t>
            </a:r>
            <a:r>
              <a:rPr lang="pl-PL" sz="2000" dirty="0" smtClean="0">
                <a:solidFill>
                  <a:srgbClr val="0070C0"/>
                </a:solidFill>
              </a:rPr>
              <a:t>Komisiji najkasnije </a:t>
            </a:r>
            <a:r>
              <a:rPr lang="pl-PL" sz="2000" dirty="0">
                <a:solidFill>
                  <a:srgbClr val="0070C0"/>
                </a:solidFill>
              </a:rPr>
              <a:t>devet mjeseci nakon kraja svake </a:t>
            </a:r>
            <a:r>
              <a:rPr lang="pl-PL" sz="2000" dirty="0" smtClean="0">
                <a:solidFill>
                  <a:srgbClr val="0070C0"/>
                </a:solidFill>
              </a:rPr>
              <a:t>godine.</a:t>
            </a:r>
          </a:p>
          <a:p>
            <a:pPr marL="0" lvl="1">
              <a:spcBef>
                <a:spcPct val="20000"/>
              </a:spcBef>
            </a:pPr>
            <a:endParaRPr lang="pl-PL" sz="2000" b="1" dirty="0" smtClean="0">
              <a:solidFill>
                <a:srgbClr val="0070C0"/>
              </a:solidFill>
            </a:endParaRPr>
          </a:p>
          <a:p>
            <a:pPr marL="0" lvl="1">
              <a:spcBef>
                <a:spcPct val="20000"/>
              </a:spcBef>
            </a:pPr>
            <a:r>
              <a:rPr lang="pl-PL" sz="2000" b="1" u="sng" dirty="0" smtClean="0">
                <a:solidFill>
                  <a:srgbClr val="0070C0"/>
                </a:solidFill>
              </a:rPr>
              <a:t>Provedbene mjere </a:t>
            </a:r>
            <a:r>
              <a:rPr lang="pl-PL" sz="2000" dirty="0" smtClean="0">
                <a:solidFill>
                  <a:srgbClr val="0070C0"/>
                </a:solidFill>
              </a:rPr>
              <a:t>-</a:t>
            </a:r>
            <a:r>
              <a:rPr lang="pl-PL" sz="2000" dirty="0">
                <a:solidFill>
                  <a:srgbClr val="0070C0"/>
                </a:solidFill>
              </a:rPr>
              <a:t> Članak 28</a:t>
            </a:r>
            <a:r>
              <a:rPr lang="pl-PL" sz="2000" dirty="0" smtClean="0">
                <a:solidFill>
                  <a:srgbClr val="0070C0"/>
                </a:solidFill>
              </a:rPr>
              <a:t>.</a:t>
            </a:r>
            <a:endParaRPr lang="pl-PL" sz="2000" dirty="0">
              <a:solidFill>
                <a:srgbClr val="0070C0"/>
              </a:solidFill>
            </a:endParaRPr>
          </a:p>
          <a:p>
            <a:pPr marL="0" lvl="1">
              <a:spcBef>
                <a:spcPct val="20000"/>
              </a:spcBef>
            </a:pPr>
            <a:r>
              <a:rPr lang="pl-PL" sz="2000" dirty="0">
                <a:solidFill>
                  <a:srgbClr val="0070C0"/>
                </a:solidFill>
              </a:rPr>
              <a:t>Komisija </a:t>
            </a:r>
            <a:r>
              <a:rPr lang="pl-PL" sz="2000" dirty="0" smtClean="0">
                <a:solidFill>
                  <a:srgbClr val="0070C0"/>
                </a:solidFill>
              </a:rPr>
              <a:t>nalazi </a:t>
            </a:r>
            <a:r>
              <a:rPr lang="pl-PL" sz="2000" dirty="0">
                <a:solidFill>
                  <a:srgbClr val="0070C0"/>
                </a:solidFill>
              </a:rPr>
              <a:t>i načine za racionalizaciju dostavljanja podataka i uzajamne razmjene informacija i podataka iz mreža i pojedinačnih mjernih postaja za mjerenje onečišćenja zraka unutar država </a:t>
            </a:r>
            <a:r>
              <a:rPr lang="pl-PL" sz="2000" dirty="0" smtClean="0">
                <a:solidFill>
                  <a:srgbClr val="0070C0"/>
                </a:solidFill>
              </a:rPr>
              <a:t>članica</a:t>
            </a:r>
            <a:r>
              <a:rPr lang="pl-PL" sz="2000" dirty="0">
                <a:solidFill>
                  <a:srgbClr val="0070C0"/>
                </a:solidFill>
              </a:rPr>
              <a:t>.</a:t>
            </a:r>
          </a:p>
        </p:txBody>
      </p:sp>
    </p:spTree>
    <p:extLst>
      <p:ext uri="{BB962C8B-B14F-4D97-AF65-F5344CB8AC3E}">
        <p14:creationId xmlns:p14="http://schemas.microsoft.com/office/powerpoint/2010/main" val="295017291"/>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1200329"/>
          </a:xfrm>
          <a:prstGeom prst="rect">
            <a:avLst/>
          </a:prstGeom>
        </p:spPr>
        <p:txBody>
          <a:bodyPr wrap="square">
            <a:spAutoFit/>
          </a:bodyPr>
          <a:lstStyle/>
          <a:p>
            <a:pPr marL="0" lvl="1">
              <a:spcBef>
                <a:spcPct val="20000"/>
              </a:spcBef>
            </a:pPr>
            <a:r>
              <a:rPr lang="pl-PL" sz="2400" b="1" dirty="0">
                <a:solidFill>
                  <a:srgbClr val="1F497D"/>
                </a:solidFill>
              </a:rPr>
              <a:t>NOVI EUROPSKI </a:t>
            </a:r>
            <a:r>
              <a:rPr lang="pl-PL" sz="2400" b="1" dirty="0" smtClean="0">
                <a:solidFill>
                  <a:srgbClr val="1F497D"/>
                </a:solidFill>
              </a:rPr>
              <a:t>INDEKS KVALITETE ZRAKA</a:t>
            </a:r>
            <a:endParaRPr lang="pl-PL" sz="2000" dirty="0">
              <a:solidFill>
                <a:srgbClr val="0070C0"/>
              </a:solidFill>
            </a:endParaRPr>
          </a:p>
        </p:txBody>
      </p:sp>
      <p:pic>
        <p:nvPicPr>
          <p:cNvPr id="8" name="Picture 7"/>
          <p:cNvPicPr>
            <a:picLocks noChangeAspect="1"/>
          </p:cNvPicPr>
          <p:nvPr/>
        </p:nvPicPr>
        <p:blipFill>
          <a:blip r:embed="rId4"/>
          <a:stretch>
            <a:fillRect/>
          </a:stretch>
        </p:blipFill>
        <p:spPr>
          <a:xfrm>
            <a:off x="3409811" y="1304215"/>
            <a:ext cx="5468910" cy="5030227"/>
          </a:xfrm>
          <a:prstGeom prst="rect">
            <a:avLst/>
          </a:prstGeom>
        </p:spPr>
      </p:pic>
      <p:sp>
        <p:nvSpPr>
          <p:cNvPr id="14" name="Rectangle 13"/>
          <p:cNvSpPr/>
          <p:nvPr/>
        </p:nvSpPr>
        <p:spPr>
          <a:xfrm>
            <a:off x="97654" y="2705344"/>
            <a:ext cx="3219215" cy="2616101"/>
          </a:xfrm>
          <a:prstGeom prst="rect">
            <a:avLst/>
          </a:prstGeom>
        </p:spPr>
        <p:txBody>
          <a:bodyPr wrap="square">
            <a:spAutoFit/>
          </a:bodyPr>
          <a:lstStyle/>
          <a:p>
            <a:pPr marL="0" lvl="1">
              <a:spcBef>
                <a:spcPct val="20000"/>
              </a:spcBef>
            </a:pPr>
            <a:r>
              <a:rPr lang="pl-PL" sz="2000" dirty="0">
                <a:solidFill>
                  <a:srgbClr val="0070C0"/>
                </a:solidFill>
              </a:rPr>
              <a:t>Prema zadanim postavkama indeks </a:t>
            </a:r>
            <a:r>
              <a:rPr lang="pl-PL" sz="2000" dirty="0" smtClean="0">
                <a:solidFill>
                  <a:srgbClr val="0070C0"/>
                </a:solidFill>
              </a:rPr>
              <a:t>prikazuje </a:t>
            </a:r>
            <a:r>
              <a:rPr lang="pl-PL" sz="2000" dirty="0">
                <a:solidFill>
                  <a:srgbClr val="0070C0"/>
                </a:solidFill>
              </a:rPr>
              <a:t>situaciju prije 6 sati - no </a:t>
            </a:r>
            <a:r>
              <a:rPr lang="pl-PL" sz="2000" dirty="0" smtClean="0">
                <a:solidFill>
                  <a:srgbClr val="0070C0"/>
                </a:solidFill>
              </a:rPr>
              <a:t>može se </a:t>
            </a:r>
            <a:r>
              <a:rPr lang="pl-PL" sz="2000" dirty="0">
                <a:solidFill>
                  <a:srgbClr val="0070C0"/>
                </a:solidFill>
              </a:rPr>
              <a:t>odabrati bilo koji određeni sat u prethodnih 48 sati</a:t>
            </a:r>
            <a:r>
              <a:rPr lang="pl-PL" sz="2000" dirty="0" smtClean="0">
                <a:solidFill>
                  <a:srgbClr val="0070C0"/>
                </a:solidFill>
              </a:rPr>
              <a:t>.</a:t>
            </a:r>
          </a:p>
          <a:p>
            <a:pPr marL="0" lvl="1">
              <a:spcBef>
                <a:spcPct val="20000"/>
              </a:spcBef>
            </a:pPr>
            <a:r>
              <a:rPr lang="pl-PL" sz="2000" dirty="0" smtClean="0">
                <a:solidFill>
                  <a:srgbClr val="0070C0"/>
                </a:solidFill>
              </a:rPr>
              <a:t>Može se odabrati i </a:t>
            </a:r>
            <a:r>
              <a:rPr lang="pl-PL" sz="2000" b="1" dirty="0" smtClean="0">
                <a:solidFill>
                  <a:srgbClr val="0070C0"/>
                </a:solidFill>
              </a:rPr>
              <a:t>cijela Europa ili pojedina zemlja </a:t>
            </a:r>
            <a:r>
              <a:rPr lang="pl-PL" sz="2000" dirty="0" smtClean="0">
                <a:solidFill>
                  <a:srgbClr val="0070C0"/>
                </a:solidFill>
              </a:rPr>
              <a:t>(kao na slici - Hrvatska )</a:t>
            </a:r>
            <a:endParaRPr lang="pl-PL" sz="2000" dirty="0">
              <a:solidFill>
                <a:srgbClr val="0070C0"/>
              </a:solidFill>
            </a:endParaRPr>
          </a:p>
        </p:txBody>
      </p:sp>
      <p:sp>
        <p:nvSpPr>
          <p:cNvPr id="13" name="Rectangle 12"/>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a:t>
            </a:r>
            <a:r>
              <a:rPr lang="pl-PL" sz="2000" dirty="0">
                <a:solidFill>
                  <a:srgbClr val="0070C0"/>
                </a:solidFill>
                <a:hlinkClick r:id="rId5"/>
              </a:rPr>
              <a:t>://airindex.eea.europa.eu</a:t>
            </a:r>
            <a:r>
              <a:rPr lang="pl-PL" sz="2000" dirty="0" smtClean="0">
                <a:solidFill>
                  <a:srgbClr val="0070C0"/>
                </a:solidFill>
                <a:hlinkClick r:id="rId5"/>
              </a:rPr>
              <a:t>/</a:t>
            </a:r>
            <a:endParaRPr lang="pl-PL" sz="2000" dirty="0" smtClean="0">
              <a:solidFill>
                <a:srgbClr val="0070C0"/>
              </a:solidFill>
            </a:endParaRPr>
          </a:p>
        </p:txBody>
      </p:sp>
    </p:spTree>
    <p:extLst>
      <p:ext uri="{BB962C8B-B14F-4D97-AF65-F5344CB8AC3E}">
        <p14:creationId xmlns:p14="http://schemas.microsoft.com/office/powerpoint/2010/main" val="3808006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1200329"/>
          </a:xfrm>
          <a:prstGeom prst="rect">
            <a:avLst/>
          </a:prstGeom>
        </p:spPr>
        <p:txBody>
          <a:bodyPr wrap="square">
            <a:spAutoFit/>
          </a:bodyPr>
          <a:lstStyle/>
          <a:p>
            <a:pPr marL="0" lvl="1">
              <a:spcBef>
                <a:spcPct val="20000"/>
              </a:spcBef>
            </a:pPr>
            <a:r>
              <a:rPr lang="pl-PL" sz="2400" b="1" dirty="0">
                <a:solidFill>
                  <a:srgbClr val="1F497D"/>
                </a:solidFill>
              </a:rPr>
              <a:t>NOVI EUROPSKI </a:t>
            </a:r>
            <a:r>
              <a:rPr lang="pl-PL" sz="2400" b="1" dirty="0" smtClean="0">
                <a:solidFill>
                  <a:srgbClr val="1F497D"/>
                </a:solidFill>
              </a:rPr>
              <a:t>INDEKS KVALITETE ZRAKA</a:t>
            </a:r>
            <a:endParaRPr lang="pl-PL" sz="2000" dirty="0">
              <a:solidFill>
                <a:srgbClr val="0070C0"/>
              </a:solidFill>
            </a:endParaRPr>
          </a:p>
        </p:txBody>
      </p:sp>
      <p:sp>
        <p:nvSpPr>
          <p:cNvPr id="13" name="Rectangle 12"/>
          <p:cNvSpPr/>
          <p:nvPr/>
        </p:nvSpPr>
        <p:spPr>
          <a:xfrm>
            <a:off x="213064" y="2793097"/>
            <a:ext cx="3046029" cy="1631216"/>
          </a:xfrm>
          <a:prstGeom prst="rect">
            <a:avLst/>
          </a:prstGeom>
        </p:spPr>
        <p:txBody>
          <a:bodyPr wrap="square">
            <a:spAutoFit/>
          </a:bodyPr>
          <a:lstStyle/>
          <a:p>
            <a:pPr marL="0" lvl="1">
              <a:spcBef>
                <a:spcPct val="20000"/>
              </a:spcBef>
            </a:pPr>
            <a:r>
              <a:rPr lang="pl-PL" sz="2000" dirty="0" smtClean="0">
                <a:solidFill>
                  <a:srgbClr val="0070C0"/>
                </a:solidFill>
              </a:rPr>
              <a:t>Klikom na pojedinu mjernu postaju (krug) prikazuje se onečišćujuća tvar koja određuje </a:t>
            </a:r>
            <a:r>
              <a:rPr lang="pl-PL" sz="2000" b="1" dirty="0" smtClean="0">
                <a:solidFill>
                  <a:srgbClr val="0070C0"/>
                </a:solidFill>
              </a:rPr>
              <a:t>najveću ukupnu razinu indeksa</a:t>
            </a:r>
            <a:endParaRPr lang="pl-PL" sz="2000" b="1" dirty="0">
              <a:solidFill>
                <a:srgbClr val="0070C0"/>
              </a:solidFill>
            </a:endParaRPr>
          </a:p>
        </p:txBody>
      </p:sp>
      <p:pic>
        <p:nvPicPr>
          <p:cNvPr id="3" name="Picture 2"/>
          <p:cNvPicPr>
            <a:picLocks noChangeAspect="1"/>
          </p:cNvPicPr>
          <p:nvPr/>
        </p:nvPicPr>
        <p:blipFill>
          <a:blip r:embed="rId4"/>
          <a:stretch>
            <a:fillRect/>
          </a:stretch>
        </p:blipFill>
        <p:spPr>
          <a:xfrm>
            <a:off x="3391150" y="1290882"/>
            <a:ext cx="5557541" cy="5041107"/>
          </a:xfrm>
          <a:prstGeom prst="rect">
            <a:avLst/>
          </a:prstGeom>
        </p:spPr>
      </p:pic>
      <p:sp>
        <p:nvSpPr>
          <p:cNvPr id="14" name="Rectangle 13"/>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a:t>
            </a:r>
            <a:r>
              <a:rPr lang="pl-PL" sz="2000" dirty="0">
                <a:solidFill>
                  <a:srgbClr val="0070C0"/>
                </a:solidFill>
                <a:hlinkClick r:id="rId5"/>
              </a:rPr>
              <a:t>://airindex.eea.europa.eu</a:t>
            </a:r>
            <a:r>
              <a:rPr lang="pl-PL" sz="2000" dirty="0" smtClean="0">
                <a:solidFill>
                  <a:srgbClr val="0070C0"/>
                </a:solidFill>
                <a:hlinkClick r:id="rId5"/>
              </a:rPr>
              <a:t>/</a:t>
            </a:r>
            <a:endParaRPr lang="pl-PL" sz="2000" dirty="0" smtClean="0">
              <a:solidFill>
                <a:srgbClr val="0070C0"/>
              </a:solidFill>
            </a:endParaRPr>
          </a:p>
        </p:txBody>
      </p:sp>
    </p:spTree>
    <p:extLst>
      <p:ext uri="{BB962C8B-B14F-4D97-AF65-F5344CB8AC3E}">
        <p14:creationId xmlns:p14="http://schemas.microsoft.com/office/powerpoint/2010/main" val="3256550050"/>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Rectangle 12"/>
          <p:cNvSpPr/>
          <p:nvPr/>
        </p:nvSpPr>
        <p:spPr>
          <a:xfrm>
            <a:off x="159798" y="1323386"/>
            <a:ext cx="8566952" cy="1015663"/>
          </a:xfrm>
          <a:prstGeom prst="rect">
            <a:avLst/>
          </a:prstGeom>
        </p:spPr>
        <p:txBody>
          <a:bodyPr wrap="square">
            <a:spAutoFit/>
          </a:bodyPr>
          <a:lstStyle/>
          <a:p>
            <a:pPr marL="0" lvl="1">
              <a:spcBef>
                <a:spcPct val="20000"/>
              </a:spcBef>
            </a:pPr>
            <a:r>
              <a:rPr lang="pl-PL" sz="2000" dirty="0" smtClean="0">
                <a:solidFill>
                  <a:srgbClr val="0070C0"/>
                </a:solidFill>
              </a:rPr>
              <a:t>Klikom na prikaži detalje - prikazuju se osnovni podaci o postaji, koncentracije onečišćujućih tvari, graf sa udjelom vrijednosti indeksa u zadnjih sto dana i graf sa vrijednostima indeksa za svaku tvar u zadnjih tjedan dana.</a:t>
            </a:r>
            <a:endParaRPr lang="pl-PL" sz="2000" b="1" dirty="0">
              <a:solidFill>
                <a:srgbClr val="0070C0"/>
              </a:solidFill>
            </a:endParaRPr>
          </a:p>
        </p:txBody>
      </p:sp>
      <p:pic>
        <p:nvPicPr>
          <p:cNvPr id="8" name="Picture 7"/>
          <p:cNvPicPr>
            <a:picLocks noChangeAspect="1"/>
          </p:cNvPicPr>
          <p:nvPr/>
        </p:nvPicPr>
        <p:blipFill>
          <a:blip r:embed="rId4"/>
          <a:stretch>
            <a:fillRect/>
          </a:stretch>
        </p:blipFill>
        <p:spPr>
          <a:xfrm>
            <a:off x="376239" y="2329999"/>
            <a:ext cx="8194320" cy="3971027"/>
          </a:xfrm>
          <a:prstGeom prst="rect">
            <a:avLst/>
          </a:prstGeom>
        </p:spPr>
      </p:pic>
    </p:spTree>
    <p:extLst>
      <p:ext uri="{BB962C8B-B14F-4D97-AF65-F5344CB8AC3E}">
        <p14:creationId xmlns:p14="http://schemas.microsoft.com/office/powerpoint/2010/main" val="3885842986"/>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376239" y="1794339"/>
            <a:ext cx="8576060" cy="3785652"/>
          </a:xfrm>
          <a:prstGeom prst="rect">
            <a:avLst/>
          </a:prstGeom>
        </p:spPr>
        <p:txBody>
          <a:bodyPr wrap="square">
            <a:spAutoFit/>
          </a:bodyPr>
          <a:lstStyle/>
          <a:p>
            <a:pPr marL="0" lvl="1">
              <a:spcBef>
                <a:spcPct val="20000"/>
              </a:spcBef>
            </a:pPr>
            <a:r>
              <a:rPr lang="hr-BA" sz="2000" dirty="0" smtClean="0">
                <a:solidFill>
                  <a:srgbClr val="0070C0"/>
                </a:solidFill>
              </a:rPr>
              <a:t>Indeks </a:t>
            </a:r>
            <a:r>
              <a:rPr lang="hr-BA" sz="2000" dirty="0">
                <a:solidFill>
                  <a:srgbClr val="0070C0"/>
                </a:solidFill>
              </a:rPr>
              <a:t>koristi </a:t>
            </a:r>
            <a:r>
              <a:rPr lang="hr-BA" sz="2000" b="1" dirty="0">
                <a:solidFill>
                  <a:srgbClr val="0070C0"/>
                </a:solidFill>
              </a:rPr>
              <a:t>"ažurirane" podatke o kvaliteti zraka </a:t>
            </a:r>
            <a:r>
              <a:rPr lang="hr-BA" sz="2000" dirty="0">
                <a:solidFill>
                  <a:srgbClr val="0070C0"/>
                </a:solidFill>
              </a:rPr>
              <a:t>koji se </a:t>
            </a:r>
            <a:r>
              <a:rPr lang="hr-BA" sz="2000" b="1" dirty="0">
                <a:solidFill>
                  <a:srgbClr val="0070C0"/>
                </a:solidFill>
              </a:rPr>
              <a:t>službeno dostavljaju svakih sat vremena </a:t>
            </a:r>
            <a:r>
              <a:rPr lang="hr-BA" sz="2000" dirty="0">
                <a:solidFill>
                  <a:srgbClr val="0070C0"/>
                </a:solidFill>
              </a:rPr>
              <a:t>od zemalja članica Europskog gospodarskog </a:t>
            </a:r>
            <a:r>
              <a:rPr lang="hr-BA" sz="2000" dirty="0" smtClean="0">
                <a:solidFill>
                  <a:srgbClr val="0070C0"/>
                </a:solidFill>
              </a:rPr>
              <a:t>prostora.</a:t>
            </a:r>
          </a:p>
          <a:p>
            <a:pPr marL="0" lvl="1">
              <a:spcBef>
                <a:spcPct val="20000"/>
              </a:spcBef>
            </a:pPr>
            <a:endParaRPr lang="hr-BA" sz="2000" dirty="0" smtClean="0">
              <a:solidFill>
                <a:srgbClr val="0070C0"/>
              </a:solidFill>
            </a:endParaRPr>
          </a:p>
          <a:p>
            <a:pPr marL="0" lvl="1">
              <a:spcBef>
                <a:spcPct val="20000"/>
              </a:spcBef>
            </a:pPr>
            <a:r>
              <a:rPr lang="hr-BA" sz="2000" dirty="0" smtClean="0">
                <a:solidFill>
                  <a:srgbClr val="0070C0"/>
                </a:solidFill>
              </a:rPr>
              <a:t>Postoje </a:t>
            </a:r>
            <a:r>
              <a:rPr lang="hr-BA" sz="2000" b="1" dirty="0">
                <a:solidFill>
                  <a:srgbClr val="0070C0"/>
                </a:solidFill>
              </a:rPr>
              <a:t>tri sheme boja </a:t>
            </a:r>
            <a:r>
              <a:rPr lang="hr-BA" sz="2000" dirty="0">
                <a:solidFill>
                  <a:srgbClr val="0070C0"/>
                </a:solidFill>
              </a:rPr>
              <a:t>koje daju informacije </a:t>
            </a:r>
            <a:r>
              <a:rPr lang="hr-BA" sz="2000" b="1" dirty="0">
                <a:solidFill>
                  <a:srgbClr val="0070C0"/>
                </a:solidFill>
              </a:rPr>
              <a:t>o statusu podataka </a:t>
            </a:r>
            <a:r>
              <a:rPr lang="hr-BA" sz="2000" dirty="0">
                <a:solidFill>
                  <a:srgbClr val="0070C0"/>
                </a:solidFill>
              </a:rPr>
              <a:t>na svakoj </a:t>
            </a:r>
            <a:r>
              <a:rPr lang="hr-BA" sz="2000" dirty="0" smtClean="0">
                <a:solidFill>
                  <a:srgbClr val="0070C0"/>
                </a:solidFill>
              </a:rPr>
              <a:t>mjernoj postaji:</a:t>
            </a:r>
            <a:endParaRPr lang="hr-BA" sz="2000" dirty="0">
              <a:solidFill>
                <a:srgbClr val="0070C0"/>
              </a:solidFill>
            </a:endParaRPr>
          </a:p>
          <a:p>
            <a:pPr marL="342900" lvl="1" indent="-342900">
              <a:spcBef>
                <a:spcPct val="20000"/>
              </a:spcBef>
              <a:buFontTx/>
              <a:buChar char="-"/>
            </a:pPr>
            <a:r>
              <a:rPr lang="hr-BA" sz="2000" b="1" dirty="0" smtClean="0">
                <a:solidFill>
                  <a:srgbClr val="0070C0"/>
                </a:solidFill>
              </a:rPr>
              <a:t>Puna </a:t>
            </a:r>
            <a:r>
              <a:rPr lang="hr-BA" sz="2000" b="1" dirty="0">
                <a:solidFill>
                  <a:srgbClr val="0070C0"/>
                </a:solidFill>
              </a:rPr>
              <a:t>boja</a:t>
            </a:r>
            <a:r>
              <a:rPr lang="hr-BA" sz="2000" dirty="0">
                <a:solidFill>
                  <a:srgbClr val="0070C0"/>
                </a:solidFill>
              </a:rPr>
              <a:t>: zadovoljen je minimalni broj potrebnih podataka za izračun </a:t>
            </a:r>
            <a:r>
              <a:rPr lang="hr-BA" sz="2000" dirty="0" smtClean="0">
                <a:solidFill>
                  <a:srgbClr val="0070C0"/>
                </a:solidFill>
              </a:rPr>
              <a:t>indeksa</a:t>
            </a:r>
          </a:p>
          <a:p>
            <a:pPr marL="342900" lvl="1" indent="-342900">
              <a:spcBef>
                <a:spcPct val="20000"/>
              </a:spcBef>
              <a:buFontTx/>
              <a:buChar char="-"/>
            </a:pPr>
            <a:r>
              <a:rPr lang="hr-BA" sz="2000" b="1" dirty="0" smtClean="0">
                <a:solidFill>
                  <a:srgbClr val="0070C0"/>
                </a:solidFill>
              </a:rPr>
              <a:t>Polu-transparentna </a:t>
            </a:r>
            <a:r>
              <a:rPr lang="hr-BA" sz="2000" b="1" dirty="0">
                <a:solidFill>
                  <a:srgbClr val="0070C0"/>
                </a:solidFill>
              </a:rPr>
              <a:t>boja</a:t>
            </a:r>
            <a:r>
              <a:rPr lang="hr-BA" sz="2000" dirty="0">
                <a:solidFill>
                  <a:srgbClr val="0070C0"/>
                </a:solidFill>
              </a:rPr>
              <a:t>: nije zadovoljen minimalni broj potrebnih podataka za izračun indeksa - boja označava indeks kvalitete zraka koji se izračunava samo za dostupne onečišćujuće tvari</a:t>
            </a:r>
            <a:r>
              <a:rPr lang="hr-BA" sz="2000" dirty="0" smtClean="0">
                <a:solidFill>
                  <a:srgbClr val="0070C0"/>
                </a:solidFill>
              </a:rPr>
              <a:t>.</a:t>
            </a:r>
          </a:p>
          <a:p>
            <a:pPr marL="342900" lvl="1" indent="-342900">
              <a:spcBef>
                <a:spcPct val="20000"/>
              </a:spcBef>
              <a:buFontTx/>
              <a:buChar char="-"/>
            </a:pPr>
            <a:r>
              <a:rPr lang="hr-BA" sz="2000" b="1" dirty="0">
                <a:solidFill>
                  <a:srgbClr val="0070C0"/>
                </a:solidFill>
              </a:rPr>
              <a:t>Siva</a:t>
            </a:r>
            <a:r>
              <a:rPr lang="hr-BA" sz="2000" dirty="0">
                <a:solidFill>
                  <a:srgbClr val="0070C0"/>
                </a:solidFill>
              </a:rPr>
              <a:t>: nema dovoljno podataka za izračunavanje indeksa</a:t>
            </a:r>
            <a:r>
              <a:rPr lang="hr-BA" sz="2000" dirty="0" smtClean="0">
                <a:solidFill>
                  <a:srgbClr val="0070C0"/>
                </a:solidFill>
              </a:rPr>
              <a:t>.</a:t>
            </a:r>
            <a:endParaRPr lang="hr-BA" sz="2000" dirty="0">
              <a:solidFill>
                <a:srgbClr val="0070C0"/>
              </a:solidFill>
            </a:endParaRPr>
          </a:p>
        </p:txBody>
      </p:sp>
    </p:spTree>
    <p:extLst>
      <p:ext uri="{BB962C8B-B14F-4D97-AF65-F5344CB8AC3E}">
        <p14:creationId xmlns:p14="http://schemas.microsoft.com/office/powerpoint/2010/main" val="1979183238"/>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0819" y="1312131"/>
            <a:ext cx="8780016" cy="1015663"/>
          </a:xfrm>
          <a:prstGeom prst="rect">
            <a:avLst/>
          </a:prstGeom>
        </p:spPr>
        <p:txBody>
          <a:bodyPr wrap="square">
            <a:spAutoFit/>
          </a:bodyPr>
          <a:lstStyle/>
          <a:p>
            <a:pPr marL="0" lvl="1">
              <a:spcBef>
                <a:spcPct val="20000"/>
              </a:spcBef>
            </a:pPr>
            <a:r>
              <a:rPr lang="hr-BA" sz="2000" dirty="0" smtClean="0">
                <a:solidFill>
                  <a:srgbClr val="0070C0"/>
                </a:solidFill>
              </a:rPr>
              <a:t>Podaci mjerenja kvalitete </a:t>
            </a:r>
            <a:r>
              <a:rPr lang="hr-BA" sz="2000" dirty="0">
                <a:solidFill>
                  <a:srgbClr val="0070C0"/>
                </a:solidFill>
              </a:rPr>
              <a:t>zraka </a:t>
            </a:r>
            <a:r>
              <a:rPr lang="hr-BA" sz="2000" dirty="0" smtClean="0">
                <a:solidFill>
                  <a:srgbClr val="0070C0"/>
                </a:solidFill>
              </a:rPr>
              <a:t>nadopunjuju se </a:t>
            </a:r>
            <a:r>
              <a:rPr lang="hr-BA" sz="2000" dirty="0">
                <a:solidFill>
                  <a:srgbClr val="0070C0"/>
                </a:solidFill>
              </a:rPr>
              <a:t>po potrebi </a:t>
            </a:r>
            <a:r>
              <a:rPr lang="hr-BA" sz="2000" dirty="0" smtClean="0">
                <a:solidFill>
                  <a:srgbClr val="0070C0"/>
                </a:solidFill>
              </a:rPr>
              <a:t>modeliranim </a:t>
            </a:r>
            <a:r>
              <a:rPr lang="hr-BA" sz="2000" dirty="0">
                <a:solidFill>
                  <a:srgbClr val="0070C0"/>
                </a:solidFill>
              </a:rPr>
              <a:t>podacima o kvaliteti zraka iz </a:t>
            </a:r>
            <a:r>
              <a:rPr lang="hr-BA" sz="2000" b="1" dirty="0" err="1">
                <a:solidFill>
                  <a:srgbClr val="0070C0"/>
                </a:solidFill>
              </a:rPr>
              <a:t>Copernicus</a:t>
            </a:r>
            <a:r>
              <a:rPr lang="hr-BA" sz="2000" b="1" dirty="0">
                <a:solidFill>
                  <a:srgbClr val="0070C0"/>
                </a:solidFill>
              </a:rPr>
              <a:t> </a:t>
            </a:r>
            <a:r>
              <a:rPr lang="hr-BA" sz="2000" b="1" dirty="0" err="1">
                <a:solidFill>
                  <a:srgbClr val="0070C0"/>
                </a:solidFill>
              </a:rPr>
              <a:t>Atmospheric</a:t>
            </a:r>
            <a:r>
              <a:rPr lang="hr-BA" sz="2000" b="1" dirty="0">
                <a:solidFill>
                  <a:srgbClr val="0070C0"/>
                </a:solidFill>
              </a:rPr>
              <a:t> Monitoring Service (CAMS</a:t>
            </a:r>
            <a:r>
              <a:rPr lang="hr-BA" sz="2000" b="1" dirty="0" smtClean="0">
                <a:solidFill>
                  <a:srgbClr val="0070C0"/>
                </a:solidFill>
              </a:rPr>
              <a:t>). </a:t>
            </a:r>
            <a:r>
              <a:rPr lang="hr-BA" sz="2000" dirty="0" smtClean="0">
                <a:solidFill>
                  <a:srgbClr val="0070C0"/>
                </a:solidFill>
                <a:hlinkClick r:id="rId4"/>
              </a:rPr>
              <a:t>http</a:t>
            </a:r>
            <a:r>
              <a:rPr lang="hr-BA" sz="2000" dirty="0">
                <a:solidFill>
                  <a:srgbClr val="0070C0"/>
                </a:solidFill>
                <a:hlinkClick r:id="rId4"/>
              </a:rPr>
              <a:t>://atmosphere.copernicus.eu</a:t>
            </a:r>
            <a:r>
              <a:rPr lang="hr-BA" sz="2000" dirty="0" smtClean="0">
                <a:solidFill>
                  <a:srgbClr val="0070C0"/>
                </a:solidFill>
                <a:hlinkClick r:id="rId4"/>
              </a:rPr>
              <a:t>/</a:t>
            </a:r>
            <a:endParaRPr lang="hr-BA" sz="2000" dirty="0">
              <a:solidFill>
                <a:srgbClr val="0070C0"/>
              </a:solidFill>
            </a:endParaRPr>
          </a:p>
        </p:txBody>
      </p:sp>
      <p:pic>
        <p:nvPicPr>
          <p:cNvPr id="10" name="Picture 9"/>
          <p:cNvPicPr>
            <a:picLocks noChangeAspect="1"/>
          </p:cNvPicPr>
          <p:nvPr/>
        </p:nvPicPr>
        <p:blipFill>
          <a:blip r:embed="rId5"/>
          <a:stretch>
            <a:fillRect/>
          </a:stretch>
        </p:blipFill>
        <p:spPr>
          <a:xfrm>
            <a:off x="613230" y="2326846"/>
            <a:ext cx="8015194" cy="4007597"/>
          </a:xfrm>
          <a:prstGeom prst="rect">
            <a:avLst/>
          </a:prstGeom>
        </p:spPr>
      </p:pic>
    </p:spTree>
    <p:extLst>
      <p:ext uri="{BB962C8B-B14F-4D97-AF65-F5344CB8AC3E}">
        <p14:creationId xmlns:p14="http://schemas.microsoft.com/office/powerpoint/2010/main" val="3119285062"/>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0819" y="1463051"/>
            <a:ext cx="8780016" cy="4462760"/>
          </a:xfrm>
          <a:prstGeom prst="rect">
            <a:avLst/>
          </a:prstGeom>
        </p:spPr>
        <p:txBody>
          <a:bodyPr wrap="square">
            <a:spAutoFit/>
          </a:bodyPr>
          <a:lstStyle/>
          <a:p>
            <a:pPr marL="0" lvl="1">
              <a:spcBef>
                <a:spcPct val="20000"/>
              </a:spcBef>
            </a:pPr>
            <a:r>
              <a:rPr lang="hr-BA" sz="2400" b="1" dirty="0" err="1">
                <a:solidFill>
                  <a:srgbClr val="1F497D"/>
                </a:solidFill>
              </a:rPr>
              <a:t>Copernicus</a:t>
            </a:r>
            <a:r>
              <a:rPr lang="hr-BA" sz="2000" dirty="0" smtClean="0">
                <a:solidFill>
                  <a:srgbClr val="0070C0"/>
                </a:solidFill>
              </a:rPr>
              <a:t> </a:t>
            </a:r>
            <a:r>
              <a:rPr lang="hr-BA" sz="2000" dirty="0">
                <a:solidFill>
                  <a:srgbClr val="0070C0"/>
                </a:solidFill>
              </a:rPr>
              <a:t>je program Europske unije koji ima za cilj razvijanje europskih informacijskih usluga </a:t>
            </a:r>
            <a:r>
              <a:rPr lang="hr-BA" sz="2000" b="1" dirty="0">
                <a:solidFill>
                  <a:srgbClr val="0070C0"/>
                </a:solidFill>
              </a:rPr>
              <a:t>temeljenih na satelitskim promatranjima</a:t>
            </a:r>
            <a:r>
              <a:rPr lang="hr-BA" sz="2000" dirty="0">
                <a:solidFill>
                  <a:srgbClr val="0070C0"/>
                </a:solidFill>
              </a:rPr>
              <a:t>.</a:t>
            </a:r>
          </a:p>
          <a:p>
            <a:pPr marL="0" lvl="1">
              <a:spcBef>
                <a:spcPct val="20000"/>
              </a:spcBef>
            </a:pPr>
            <a:endParaRPr lang="hr-BA" sz="2000" dirty="0" smtClean="0">
              <a:solidFill>
                <a:srgbClr val="0070C0"/>
              </a:solidFill>
            </a:endParaRPr>
          </a:p>
          <a:p>
            <a:pPr marL="0" lvl="1">
              <a:spcBef>
                <a:spcPct val="20000"/>
              </a:spcBef>
            </a:pPr>
            <a:r>
              <a:rPr lang="hr-BA" sz="2000" b="1" dirty="0" smtClean="0">
                <a:solidFill>
                  <a:srgbClr val="0070C0"/>
                </a:solidFill>
              </a:rPr>
              <a:t>Programom </a:t>
            </a:r>
            <a:r>
              <a:rPr lang="hr-BA" sz="2000" b="1" dirty="0">
                <a:solidFill>
                  <a:srgbClr val="0070C0"/>
                </a:solidFill>
              </a:rPr>
              <a:t>koordinira i upravlja Europska komisija</a:t>
            </a:r>
            <a:r>
              <a:rPr lang="hr-BA" sz="2000" dirty="0">
                <a:solidFill>
                  <a:srgbClr val="0070C0"/>
                </a:solidFill>
              </a:rPr>
              <a:t>. </a:t>
            </a:r>
            <a:r>
              <a:rPr lang="hr-BA" sz="2000" dirty="0" smtClean="0">
                <a:solidFill>
                  <a:srgbClr val="0070C0"/>
                </a:solidFill>
              </a:rPr>
              <a:t>Proveden </a:t>
            </a:r>
            <a:r>
              <a:rPr lang="hr-BA" sz="2000" dirty="0">
                <a:solidFill>
                  <a:srgbClr val="0070C0"/>
                </a:solidFill>
              </a:rPr>
              <a:t>je u partnerstvu s državama članicama, European </a:t>
            </a:r>
            <a:r>
              <a:rPr lang="hr-BA" sz="2000" dirty="0" err="1">
                <a:solidFill>
                  <a:srgbClr val="0070C0"/>
                </a:solidFill>
              </a:rPr>
              <a:t>Space</a:t>
            </a:r>
            <a:r>
              <a:rPr lang="hr-BA" sz="2000" dirty="0">
                <a:solidFill>
                  <a:srgbClr val="0070C0"/>
                </a:solidFill>
              </a:rPr>
              <a:t> </a:t>
            </a:r>
            <a:r>
              <a:rPr lang="hr-BA" sz="2000" dirty="0" err="1">
                <a:solidFill>
                  <a:srgbClr val="0070C0"/>
                </a:solidFill>
              </a:rPr>
              <a:t>Agency</a:t>
            </a:r>
            <a:r>
              <a:rPr lang="hr-BA" sz="2000" dirty="0">
                <a:solidFill>
                  <a:srgbClr val="0070C0"/>
                </a:solidFill>
              </a:rPr>
              <a:t> (ESA), European </a:t>
            </a:r>
            <a:r>
              <a:rPr lang="hr-BA" sz="2000" dirty="0" err="1">
                <a:solidFill>
                  <a:srgbClr val="0070C0"/>
                </a:solidFill>
              </a:rPr>
              <a:t>Organisation</a:t>
            </a:r>
            <a:r>
              <a:rPr lang="hr-BA" sz="2000" dirty="0">
                <a:solidFill>
                  <a:srgbClr val="0070C0"/>
                </a:solidFill>
              </a:rPr>
              <a:t> for </a:t>
            </a:r>
            <a:r>
              <a:rPr lang="hr-BA" sz="2000" dirty="0" err="1">
                <a:solidFill>
                  <a:srgbClr val="0070C0"/>
                </a:solidFill>
              </a:rPr>
              <a:t>the</a:t>
            </a:r>
            <a:r>
              <a:rPr lang="hr-BA" sz="2000" dirty="0">
                <a:solidFill>
                  <a:srgbClr val="0070C0"/>
                </a:solidFill>
              </a:rPr>
              <a:t> </a:t>
            </a:r>
            <a:r>
              <a:rPr lang="hr-BA" sz="2000" dirty="0" err="1">
                <a:solidFill>
                  <a:srgbClr val="0070C0"/>
                </a:solidFill>
              </a:rPr>
              <a:t>Exploitation</a:t>
            </a:r>
            <a:r>
              <a:rPr lang="hr-BA" sz="2000" dirty="0">
                <a:solidFill>
                  <a:srgbClr val="0070C0"/>
                </a:solidFill>
              </a:rPr>
              <a:t> </a:t>
            </a:r>
            <a:r>
              <a:rPr lang="hr-BA" sz="2000" dirty="0" err="1">
                <a:solidFill>
                  <a:srgbClr val="0070C0"/>
                </a:solidFill>
              </a:rPr>
              <a:t>of</a:t>
            </a:r>
            <a:r>
              <a:rPr lang="hr-BA" sz="2000" dirty="0">
                <a:solidFill>
                  <a:srgbClr val="0070C0"/>
                </a:solidFill>
              </a:rPr>
              <a:t> </a:t>
            </a:r>
            <a:r>
              <a:rPr lang="hr-BA" sz="2000" dirty="0" err="1">
                <a:solidFill>
                  <a:srgbClr val="0070C0"/>
                </a:solidFill>
              </a:rPr>
              <a:t>Meteorological</a:t>
            </a:r>
            <a:r>
              <a:rPr lang="hr-BA" sz="2000" dirty="0">
                <a:solidFill>
                  <a:srgbClr val="0070C0"/>
                </a:solidFill>
              </a:rPr>
              <a:t> </a:t>
            </a:r>
            <a:r>
              <a:rPr lang="hr-BA" sz="2000" dirty="0" err="1">
                <a:solidFill>
                  <a:srgbClr val="0070C0"/>
                </a:solidFill>
              </a:rPr>
              <a:t>Satellites</a:t>
            </a:r>
            <a:r>
              <a:rPr lang="hr-BA" sz="2000" dirty="0">
                <a:solidFill>
                  <a:srgbClr val="0070C0"/>
                </a:solidFill>
              </a:rPr>
              <a:t> (EUMETSAT), European Centre for </a:t>
            </a:r>
            <a:r>
              <a:rPr lang="hr-BA" sz="2000" dirty="0" err="1">
                <a:solidFill>
                  <a:srgbClr val="0070C0"/>
                </a:solidFill>
              </a:rPr>
              <a:t>Medium-Range</a:t>
            </a:r>
            <a:r>
              <a:rPr lang="hr-BA" sz="2000" dirty="0">
                <a:solidFill>
                  <a:srgbClr val="0070C0"/>
                </a:solidFill>
              </a:rPr>
              <a:t> </a:t>
            </a:r>
            <a:r>
              <a:rPr lang="hr-BA" sz="2000" dirty="0" err="1">
                <a:solidFill>
                  <a:srgbClr val="0070C0"/>
                </a:solidFill>
              </a:rPr>
              <a:t>Weather</a:t>
            </a:r>
            <a:r>
              <a:rPr lang="hr-BA" sz="2000" dirty="0">
                <a:solidFill>
                  <a:srgbClr val="0070C0"/>
                </a:solidFill>
              </a:rPr>
              <a:t> </a:t>
            </a:r>
            <a:r>
              <a:rPr lang="hr-BA" sz="2000" dirty="0" err="1">
                <a:solidFill>
                  <a:srgbClr val="0070C0"/>
                </a:solidFill>
              </a:rPr>
              <a:t>Forecasts</a:t>
            </a:r>
            <a:r>
              <a:rPr lang="hr-BA" sz="2000" dirty="0">
                <a:solidFill>
                  <a:srgbClr val="0070C0"/>
                </a:solidFill>
              </a:rPr>
              <a:t> (ECMWF), agencijama EU i Mercator Océanom.</a:t>
            </a:r>
          </a:p>
          <a:p>
            <a:pPr marL="0" lvl="1">
              <a:spcBef>
                <a:spcPct val="20000"/>
              </a:spcBef>
            </a:pPr>
            <a:endParaRPr lang="hr-BA" sz="2000" dirty="0" smtClean="0">
              <a:solidFill>
                <a:srgbClr val="0070C0"/>
              </a:solidFill>
            </a:endParaRPr>
          </a:p>
          <a:p>
            <a:pPr marL="0" lvl="1">
              <a:spcBef>
                <a:spcPct val="20000"/>
              </a:spcBef>
            </a:pPr>
            <a:r>
              <a:rPr lang="hr-BA" sz="2000" dirty="0" smtClean="0">
                <a:solidFill>
                  <a:srgbClr val="0070C0"/>
                </a:solidFill>
              </a:rPr>
              <a:t>Velike </a:t>
            </a:r>
            <a:r>
              <a:rPr lang="hr-BA" sz="2000" dirty="0">
                <a:solidFill>
                  <a:srgbClr val="0070C0"/>
                </a:solidFill>
              </a:rPr>
              <a:t>količine globalnih podataka dobivenih </a:t>
            </a:r>
            <a:r>
              <a:rPr lang="hr-BA" sz="2000" b="1" dirty="0">
                <a:solidFill>
                  <a:srgbClr val="0070C0"/>
                </a:solidFill>
              </a:rPr>
              <a:t>sa satelita</a:t>
            </a:r>
            <a:r>
              <a:rPr lang="hr-BA" sz="2000" dirty="0">
                <a:solidFill>
                  <a:srgbClr val="0070C0"/>
                </a:solidFill>
              </a:rPr>
              <a:t>, </a:t>
            </a:r>
            <a:r>
              <a:rPr lang="hr-BA" sz="2000" b="1" dirty="0">
                <a:solidFill>
                  <a:srgbClr val="0070C0"/>
                </a:solidFill>
              </a:rPr>
              <a:t>terenskih</a:t>
            </a:r>
            <a:r>
              <a:rPr lang="hr-BA" sz="2000" dirty="0">
                <a:solidFill>
                  <a:srgbClr val="0070C0"/>
                </a:solidFill>
              </a:rPr>
              <a:t>, </a:t>
            </a:r>
            <a:r>
              <a:rPr lang="hr-BA" sz="2000" b="1" dirty="0">
                <a:solidFill>
                  <a:srgbClr val="0070C0"/>
                </a:solidFill>
              </a:rPr>
              <a:t>zračnih</a:t>
            </a:r>
            <a:r>
              <a:rPr lang="hr-BA" sz="2000" dirty="0">
                <a:solidFill>
                  <a:srgbClr val="0070C0"/>
                </a:solidFill>
              </a:rPr>
              <a:t> i </a:t>
            </a:r>
            <a:r>
              <a:rPr lang="hr-BA" sz="2000" b="1" dirty="0">
                <a:solidFill>
                  <a:srgbClr val="0070C0"/>
                </a:solidFill>
              </a:rPr>
              <a:t>pomorskih</a:t>
            </a:r>
            <a:r>
              <a:rPr lang="hr-BA" sz="2000" dirty="0">
                <a:solidFill>
                  <a:srgbClr val="0070C0"/>
                </a:solidFill>
              </a:rPr>
              <a:t> mjernih sustava koriste se kako bi </a:t>
            </a:r>
            <a:r>
              <a:rPr lang="hr-BA" sz="2000" b="1" dirty="0">
                <a:solidFill>
                  <a:srgbClr val="0070C0"/>
                </a:solidFill>
              </a:rPr>
              <a:t>pružile informacije </a:t>
            </a:r>
            <a:r>
              <a:rPr lang="hr-BA" sz="2000" dirty="0">
                <a:solidFill>
                  <a:srgbClr val="0070C0"/>
                </a:solidFill>
              </a:rPr>
              <a:t>koje bi pomogle pružateljima usluga, javnim tijelima i drugim međunarodnim organizacijama u </a:t>
            </a:r>
            <a:r>
              <a:rPr lang="hr-BA" sz="2000" b="1" dirty="0">
                <a:solidFill>
                  <a:srgbClr val="0070C0"/>
                </a:solidFill>
              </a:rPr>
              <a:t>poboljšanju kvalitete života građana Europe</a:t>
            </a:r>
            <a:r>
              <a:rPr lang="hr-BA" sz="2000" dirty="0">
                <a:solidFill>
                  <a:srgbClr val="0070C0"/>
                </a:solidFill>
              </a:rPr>
              <a:t>. </a:t>
            </a:r>
            <a:endParaRPr lang="hr-BA" sz="2000" dirty="0" smtClean="0">
              <a:solidFill>
                <a:srgbClr val="0070C0"/>
              </a:solidFill>
            </a:endParaRPr>
          </a:p>
          <a:p>
            <a:pPr marL="0" lvl="1">
              <a:spcBef>
                <a:spcPct val="20000"/>
              </a:spcBef>
            </a:pPr>
            <a:r>
              <a:rPr lang="hr-BA" sz="2000" dirty="0" smtClean="0">
                <a:solidFill>
                  <a:srgbClr val="0070C0"/>
                </a:solidFill>
              </a:rPr>
              <a:t>Dostavljene </a:t>
            </a:r>
            <a:r>
              <a:rPr lang="hr-BA" sz="2000" dirty="0">
                <a:solidFill>
                  <a:srgbClr val="0070C0"/>
                </a:solidFill>
              </a:rPr>
              <a:t>informacijske usluge </a:t>
            </a:r>
            <a:r>
              <a:rPr lang="hr-BA" sz="2000" b="1" dirty="0">
                <a:solidFill>
                  <a:srgbClr val="0070C0"/>
                </a:solidFill>
              </a:rPr>
              <a:t>su javno dostupne </a:t>
            </a:r>
            <a:r>
              <a:rPr lang="hr-BA" sz="2000" dirty="0">
                <a:solidFill>
                  <a:srgbClr val="0070C0"/>
                </a:solidFill>
              </a:rPr>
              <a:t>svojim korisnicima.</a:t>
            </a:r>
          </a:p>
        </p:txBody>
      </p:sp>
    </p:spTree>
    <p:extLst>
      <p:ext uri="{BB962C8B-B14F-4D97-AF65-F5344CB8AC3E}">
        <p14:creationId xmlns:p14="http://schemas.microsoft.com/office/powerpoint/2010/main" val="1645567371"/>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7553" y="1649483"/>
            <a:ext cx="8780016" cy="3662541"/>
          </a:xfrm>
          <a:prstGeom prst="rect">
            <a:avLst/>
          </a:prstGeom>
        </p:spPr>
        <p:txBody>
          <a:bodyPr wrap="square">
            <a:spAutoFit/>
          </a:bodyPr>
          <a:lstStyle/>
          <a:p>
            <a:pPr marL="0" lvl="1">
              <a:spcBef>
                <a:spcPct val="20000"/>
              </a:spcBef>
            </a:pPr>
            <a:r>
              <a:rPr lang="hr-BA" sz="2400" b="1" dirty="0" smtClean="0">
                <a:solidFill>
                  <a:srgbClr val="1F497D"/>
                </a:solidFill>
              </a:rPr>
              <a:t>Metodologija </a:t>
            </a:r>
            <a:r>
              <a:rPr lang="hr-BA" sz="2400" b="1" dirty="0">
                <a:solidFill>
                  <a:srgbClr val="1F497D"/>
                </a:solidFill>
              </a:rPr>
              <a:t>indeksa</a:t>
            </a:r>
          </a:p>
          <a:p>
            <a:pPr marL="0" lvl="1">
              <a:spcBef>
                <a:spcPct val="20000"/>
              </a:spcBef>
            </a:pPr>
            <a:r>
              <a:rPr lang="hr-BA" sz="2000" dirty="0">
                <a:solidFill>
                  <a:srgbClr val="0070C0"/>
                </a:solidFill>
              </a:rPr>
              <a:t>Ako podaci nisu zabilježeni za određeni sat, vrijednosti se </a:t>
            </a:r>
            <a:r>
              <a:rPr lang="hr-BA" sz="2000" b="1" dirty="0">
                <a:solidFill>
                  <a:srgbClr val="0070C0"/>
                </a:solidFill>
              </a:rPr>
              <a:t>aproksimiraju</a:t>
            </a:r>
            <a:r>
              <a:rPr lang="hr-BA" sz="2000" dirty="0">
                <a:solidFill>
                  <a:srgbClr val="0070C0"/>
                </a:solidFill>
              </a:rPr>
              <a:t> ("popunjava se praznina") pomoću </a:t>
            </a:r>
            <a:r>
              <a:rPr lang="hr-BA" sz="2000" b="1" dirty="0">
                <a:solidFill>
                  <a:srgbClr val="0070C0"/>
                </a:solidFill>
              </a:rPr>
              <a:t>CAMS modeliranih podataka o kvaliteti zraka</a:t>
            </a:r>
            <a:r>
              <a:rPr lang="hr-BA" sz="2000" dirty="0">
                <a:solidFill>
                  <a:srgbClr val="0070C0"/>
                </a:solidFill>
              </a:rPr>
              <a:t>. U takvim slučajevima </a:t>
            </a:r>
            <a:r>
              <a:rPr lang="hr-BA" sz="2000" b="1" dirty="0">
                <a:solidFill>
                  <a:srgbClr val="0070C0"/>
                </a:solidFill>
              </a:rPr>
              <a:t>jasno su označeni unutar indeksa </a:t>
            </a:r>
            <a:r>
              <a:rPr lang="hr-BA" sz="2000" dirty="0">
                <a:solidFill>
                  <a:srgbClr val="0070C0"/>
                </a:solidFill>
              </a:rPr>
              <a:t>kao </a:t>
            </a:r>
            <a:r>
              <a:rPr lang="hr-BA" sz="2000" b="1" dirty="0">
                <a:solidFill>
                  <a:srgbClr val="0070C0"/>
                </a:solidFill>
              </a:rPr>
              <a:t>'modelirani podaci</a:t>
            </a:r>
            <a:r>
              <a:rPr lang="hr-BA" sz="2000" dirty="0" smtClean="0">
                <a:solidFill>
                  <a:srgbClr val="0070C0"/>
                </a:solidFill>
              </a:rPr>
              <a:t>'.</a:t>
            </a:r>
          </a:p>
          <a:p>
            <a:pPr marL="0" lvl="1">
              <a:spcBef>
                <a:spcPct val="20000"/>
              </a:spcBef>
            </a:pPr>
            <a:endParaRPr lang="hr-BA" sz="2000" dirty="0" smtClean="0">
              <a:solidFill>
                <a:srgbClr val="0070C0"/>
              </a:solidFill>
            </a:endParaRPr>
          </a:p>
          <a:p>
            <a:pPr marL="0" lvl="1">
              <a:spcBef>
                <a:spcPct val="20000"/>
              </a:spcBef>
            </a:pPr>
            <a:r>
              <a:rPr lang="hr-BA" sz="2000" dirty="0" smtClean="0">
                <a:solidFill>
                  <a:srgbClr val="0070C0"/>
                </a:solidFill>
              </a:rPr>
              <a:t>Metoda </a:t>
            </a:r>
            <a:r>
              <a:rPr lang="hr-BA" sz="2000" dirty="0">
                <a:solidFill>
                  <a:srgbClr val="0070C0"/>
                </a:solidFill>
              </a:rPr>
              <a:t>popunjavanja praznina ovisi o onečišćujućoj tvari, tj.</a:t>
            </a:r>
          </a:p>
          <a:p>
            <a:pPr marL="0" lvl="1">
              <a:spcBef>
                <a:spcPct val="20000"/>
              </a:spcBef>
            </a:pPr>
            <a:r>
              <a:rPr lang="hr-BA" sz="2000" dirty="0">
                <a:solidFill>
                  <a:srgbClr val="0070C0"/>
                </a:solidFill>
              </a:rPr>
              <a:t>- za </a:t>
            </a:r>
            <a:r>
              <a:rPr lang="hr-BA" sz="2000" b="1" dirty="0">
                <a:solidFill>
                  <a:srgbClr val="0070C0"/>
                </a:solidFill>
              </a:rPr>
              <a:t>NO</a:t>
            </a:r>
            <a:r>
              <a:rPr lang="hr-BA" sz="2000" b="1" baseline="-25000" dirty="0">
                <a:solidFill>
                  <a:srgbClr val="0070C0"/>
                </a:solidFill>
              </a:rPr>
              <a:t>2</a:t>
            </a:r>
            <a:r>
              <a:rPr lang="hr-BA" sz="2000" b="1" dirty="0">
                <a:solidFill>
                  <a:srgbClr val="0070C0"/>
                </a:solidFill>
              </a:rPr>
              <a:t>, PM</a:t>
            </a:r>
            <a:r>
              <a:rPr lang="hr-BA" sz="2000" b="1" baseline="-25000" dirty="0">
                <a:solidFill>
                  <a:srgbClr val="0070C0"/>
                </a:solidFill>
              </a:rPr>
              <a:t>2,5</a:t>
            </a:r>
            <a:r>
              <a:rPr lang="hr-BA" sz="2000" b="1" dirty="0">
                <a:solidFill>
                  <a:srgbClr val="0070C0"/>
                </a:solidFill>
              </a:rPr>
              <a:t> i PM</a:t>
            </a:r>
            <a:r>
              <a:rPr lang="hr-BA" sz="2000" b="1" baseline="-25000" dirty="0">
                <a:solidFill>
                  <a:srgbClr val="0070C0"/>
                </a:solidFill>
              </a:rPr>
              <a:t>10</a:t>
            </a:r>
            <a:r>
              <a:rPr lang="hr-BA" sz="2000" b="1" dirty="0">
                <a:solidFill>
                  <a:srgbClr val="0070C0"/>
                </a:solidFill>
              </a:rPr>
              <a:t> </a:t>
            </a:r>
            <a:r>
              <a:rPr lang="hr-BA" sz="2000" dirty="0">
                <a:solidFill>
                  <a:srgbClr val="0070C0"/>
                </a:solidFill>
              </a:rPr>
              <a:t>korištenjem </a:t>
            </a:r>
            <a:r>
              <a:rPr lang="hr-BA" sz="2000" b="1" dirty="0">
                <a:solidFill>
                  <a:srgbClr val="0070C0"/>
                </a:solidFill>
              </a:rPr>
              <a:t>metode razlike</a:t>
            </a:r>
            <a:r>
              <a:rPr lang="hr-BA" sz="2000" dirty="0">
                <a:solidFill>
                  <a:srgbClr val="0070C0"/>
                </a:solidFill>
              </a:rPr>
              <a:t>;</a:t>
            </a:r>
          </a:p>
          <a:p>
            <a:pPr marL="0" lvl="1">
              <a:spcBef>
                <a:spcPct val="20000"/>
              </a:spcBef>
            </a:pPr>
            <a:r>
              <a:rPr lang="hr-BA" sz="2000" dirty="0">
                <a:solidFill>
                  <a:srgbClr val="0070C0"/>
                </a:solidFill>
              </a:rPr>
              <a:t>- za </a:t>
            </a:r>
            <a:r>
              <a:rPr lang="hr-BA" sz="2000" b="1" dirty="0">
                <a:solidFill>
                  <a:srgbClr val="0070C0"/>
                </a:solidFill>
              </a:rPr>
              <a:t>O</a:t>
            </a:r>
            <a:r>
              <a:rPr lang="hr-BA" sz="2000" b="1" baseline="-25000" dirty="0">
                <a:solidFill>
                  <a:srgbClr val="0070C0"/>
                </a:solidFill>
              </a:rPr>
              <a:t>3</a:t>
            </a:r>
            <a:r>
              <a:rPr lang="hr-BA" sz="2000" dirty="0">
                <a:solidFill>
                  <a:srgbClr val="0070C0"/>
                </a:solidFill>
              </a:rPr>
              <a:t> pomoću </a:t>
            </a:r>
            <a:r>
              <a:rPr lang="hr-BA" sz="2000" b="1" dirty="0">
                <a:solidFill>
                  <a:srgbClr val="0070C0"/>
                </a:solidFill>
              </a:rPr>
              <a:t>multiplikativne metode</a:t>
            </a:r>
            <a:r>
              <a:rPr lang="hr-BA" sz="2000" dirty="0">
                <a:solidFill>
                  <a:srgbClr val="0070C0"/>
                </a:solidFill>
              </a:rPr>
              <a:t>;</a:t>
            </a:r>
          </a:p>
          <a:p>
            <a:pPr marL="0" lvl="1">
              <a:spcBef>
                <a:spcPct val="20000"/>
              </a:spcBef>
            </a:pPr>
            <a:r>
              <a:rPr lang="hr-BA" sz="2000" dirty="0">
                <a:solidFill>
                  <a:srgbClr val="0070C0"/>
                </a:solidFill>
              </a:rPr>
              <a:t>- za </a:t>
            </a:r>
            <a:r>
              <a:rPr lang="hr-BA" sz="2000" b="1" dirty="0">
                <a:solidFill>
                  <a:srgbClr val="0070C0"/>
                </a:solidFill>
              </a:rPr>
              <a:t>SO</a:t>
            </a:r>
            <a:r>
              <a:rPr lang="hr-BA" sz="2000" b="1" baseline="-25000" dirty="0">
                <a:solidFill>
                  <a:srgbClr val="0070C0"/>
                </a:solidFill>
              </a:rPr>
              <a:t>2</a:t>
            </a:r>
            <a:r>
              <a:rPr lang="hr-BA" sz="2000" dirty="0">
                <a:solidFill>
                  <a:srgbClr val="0070C0"/>
                </a:solidFill>
              </a:rPr>
              <a:t> se </a:t>
            </a:r>
            <a:r>
              <a:rPr lang="hr-BA" sz="2000" b="1" dirty="0">
                <a:solidFill>
                  <a:srgbClr val="0070C0"/>
                </a:solidFill>
              </a:rPr>
              <a:t>ne provodi popunjavanje</a:t>
            </a:r>
            <a:r>
              <a:rPr lang="hr-BA" sz="2000" dirty="0">
                <a:solidFill>
                  <a:srgbClr val="0070C0"/>
                </a:solidFill>
              </a:rPr>
              <a:t>.</a:t>
            </a:r>
          </a:p>
          <a:p>
            <a:pPr marL="0" lvl="1">
              <a:spcBef>
                <a:spcPct val="20000"/>
              </a:spcBef>
            </a:pPr>
            <a:endParaRPr lang="hr-BA" sz="2000" dirty="0">
              <a:solidFill>
                <a:srgbClr val="0070C0"/>
              </a:solidFill>
            </a:endParaRPr>
          </a:p>
        </p:txBody>
      </p:sp>
    </p:spTree>
    <p:extLst>
      <p:ext uri="{BB962C8B-B14F-4D97-AF65-F5344CB8AC3E}">
        <p14:creationId xmlns:p14="http://schemas.microsoft.com/office/powerpoint/2010/main" val="1850257729"/>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0819" y="1501072"/>
            <a:ext cx="8780016" cy="4401205"/>
          </a:xfrm>
          <a:prstGeom prst="rect">
            <a:avLst/>
          </a:prstGeom>
        </p:spPr>
        <p:txBody>
          <a:bodyPr wrap="square">
            <a:spAutoFit/>
          </a:bodyPr>
          <a:lstStyle/>
          <a:p>
            <a:pPr marL="0" lvl="1">
              <a:spcBef>
                <a:spcPct val="20000"/>
              </a:spcBef>
            </a:pPr>
            <a:r>
              <a:rPr lang="hr-BA" sz="2400" b="1" dirty="0" smtClean="0">
                <a:solidFill>
                  <a:srgbClr val="1F497D"/>
                </a:solidFill>
              </a:rPr>
              <a:t>Metodologija </a:t>
            </a:r>
            <a:r>
              <a:rPr lang="hr-BA" sz="2400" b="1" dirty="0">
                <a:solidFill>
                  <a:srgbClr val="1F497D"/>
                </a:solidFill>
              </a:rPr>
              <a:t>indeksa</a:t>
            </a:r>
          </a:p>
          <a:p>
            <a:pPr marL="0" lvl="1">
              <a:spcBef>
                <a:spcPct val="20000"/>
              </a:spcBef>
            </a:pPr>
            <a:r>
              <a:rPr lang="hr-BA" sz="2000" b="1" dirty="0">
                <a:solidFill>
                  <a:srgbClr val="0070C0"/>
                </a:solidFill>
              </a:rPr>
              <a:t>Metoda razlike</a:t>
            </a:r>
            <a:r>
              <a:rPr lang="hr-BA" sz="2000" dirty="0">
                <a:solidFill>
                  <a:srgbClr val="0070C0"/>
                </a:solidFill>
              </a:rPr>
              <a:t>: vrijednost se aproksimira uzimanjem CAMS modelirane vrijednosti i dodavanjem ili oduzimanjem razlike u korekciji. Ova korekcija je prosječna razlika između prethodno izmjerenih vrijednosti i CAMS modelirane vrijednosti za isti sat za najmanje tri od četiri prethodna dana.</a:t>
            </a:r>
          </a:p>
          <a:p>
            <a:pPr marL="0" lvl="1">
              <a:spcBef>
                <a:spcPct val="20000"/>
              </a:spcBef>
            </a:pPr>
            <a:r>
              <a:rPr lang="hr-BA" sz="2000" b="1" dirty="0">
                <a:solidFill>
                  <a:srgbClr val="0070C0"/>
                </a:solidFill>
              </a:rPr>
              <a:t>Multiplikativna metoda</a:t>
            </a:r>
            <a:r>
              <a:rPr lang="hr-BA" sz="2000" dirty="0">
                <a:solidFill>
                  <a:srgbClr val="0070C0"/>
                </a:solidFill>
              </a:rPr>
              <a:t>: vrijednost se aproksimira uzimanjem CAMS modelirane vrijednosti i primjenom faktora korekcije. Ova korekcija je prosječni omjer između prethodno izmjerenih vrijednosti i CAMS modeliranih vrijednosti za isti sat za najmanje tri od četiri prethodna dana.</a:t>
            </a:r>
          </a:p>
          <a:p>
            <a:pPr marL="0" lvl="1">
              <a:spcBef>
                <a:spcPct val="20000"/>
              </a:spcBef>
            </a:pPr>
            <a:endParaRPr lang="hr-BA" sz="2000" dirty="0" smtClean="0">
              <a:solidFill>
                <a:srgbClr val="0070C0"/>
              </a:solidFill>
            </a:endParaRPr>
          </a:p>
          <a:p>
            <a:pPr marL="0" lvl="1">
              <a:spcBef>
                <a:spcPct val="20000"/>
              </a:spcBef>
            </a:pPr>
            <a:r>
              <a:rPr lang="hr-BA" sz="2000" dirty="0" smtClean="0">
                <a:solidFill>
                  <a:srgbClr val="0070C0"/>
                </a:solidFill>
              </a:rPr>
              <a:t>U </a:t>
            </a:r>
            <a:r>
              <a:rPr lang="hr-BA" sz="2000" dirty="0">
                <a:solidFill>
                  <a:srgbClr val="0070C0"/>
                </a:solidFill>
              </a:rPr>
              <a:t>slučajevima kada </a:t>
            </a:r>
            <a:r>
              <a:rPr lang="hr-BA" sz="2000" b="1" dirty="0">
                <a:solidFill>
                  <a:srgbClr val="0070C0"/>
                </a:solidFill>
              </a:rPr>
              <a:t>nema izmjerenih vrijednosti </a:t>
            </a:r>
            <a:r>
              <a:rPr lang="hr-BA" sz="2000" dirty="0">
                <a:solidFill>
                  <a:srgbClr val="0070C0"/>
                </a:solidFill>
              </a:rPr>
              <a:t>za isti sat tijekom tri od četiri prethodna dana, </a:t>
            </a:r>
            <a:r>
              <a:rPr lang="hr-BA" sz="2000" b="1" dirty="0">
                <a:solidFill>
                  <a:srgbClr val="0070C0"/>
                </a:solidFill>
              </a:rPr>
              <a:t>indeksna vrijednost za tu onečišćujuću tvar se ne računa</a:t>
            </a:r>
            <a:r>
              <a:rPr lang="hr-BA" sz="2000" dirty="0">
                <a:solidFill>
                  <a:srgbClr val="0070C0"/>
                </a:solidFill>
              </a:rPr>
              <a:t> i označena je kao </a:t>
            </a:r>
            <a:r>
              <a:rPr lang="hr-BA" sz="2000" b="1" dirty="0">
                <a:solidFill>
                  <a:srgbClr val="0070C0"/>
                </a:solidFill>
              </a:rPr>
              <a:t>'nema podataka</a:t>
            </a:r>
            <a:r>
              <a:rPr lang="hr-BA" sz="2000" dirty="0">
                <a:solidFill>
                  <a:srgbClr val="0070C0"/>
                </a:solidFill>
              </a:rPr>
              <a:t>'.</a:t>
            </a:r>
          </a:p>
        </p:txBody>
      </p:sp>
    </p:spTree>
    <p:extLst>
      <p:ext uri="{BB962C8B-B14F-4D97-AF65-F5344CB8AC3E}">
        <p14:creationId xmlns:p14="http://schemas.microsoft.com/office/powerpoint/2010/main" val="54613256"/>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IZVJEŠTAVANJE PUTEM INDEKSA KVALITETE ZRAKA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085784027"/>
              </p:ext>
            </p:extLst>
          </p:nvPr>
        </p:nvGraphicFramePr>
        <p:xfrm>
          <a:off x="2561566" y="3928228"/>
          <a:ext cx="6515493" cy="2423564"/>
        </p:xfrm>
        <a:graphic>
          <a:graphicData uri="http://schemas.openxmlformats.org/drawingml/2006/table">
            <a:tbl>
              <a:tblPr/>
              <a:tblGrid>
                <a:gridCol w="767889">
                  <a:extLst>
                    <a:ext uri="{9D8B030D-6E8A-4147-A177-3AD203B41FA5}">
                      <a16:colId xmlns="" xmlns:a16="http://schemas.microsoft.com/office/drawing/2014/main" val="628096097"/>
                    </a:ext>
                  </a:extLst>
                </a:gridCol>
                <a:gridCol w="891124">
                  <a:extLst>
                    <a:ext uri="{9D8B030D-6E8A-4147-A177-3AD203B41FA5}">
                      <a16:colId xmlns="" xmlns:a16="http://schemas.microsoft.com/office/drawing/2014/main" val="594211458"/>
                    </a:ext>
                  </a:extLst>
                </a:gridCol>
                <a:gridCol w="807230">
                  <a:extLst>
                    <a:ext uri="{9D8B030D-6E8A-4147-A177-3AD203B41FA5}">
                      <a16:colId xmlns="" xmlns:a16="http://schemas.microsoft.com/office/drawing/2014/main" val="4090650019"/>
                    </a:ext>
                  </a:extLst>
                </a:gridCol>
                <a:gridCol w="809850">
                  <a:extLst>
                    <a:ext uri="{9D8B030D-6E8A-4147-A177-3AD203B41FA5}">
                      <a16:colId xmlns="" xmlns:a16="http://schemas.microsoft.com/office/drawing/2014/main" val="4289938041"/>
                    </a:ext>
                  </a:extLst>
                </a:gridCol>
                <a:gridCol w="809850">
                  <a:extLst>
                    <a:ext uri="{9D8B030D-6E8A-4147-A177-3AD203B41FA5}">
                      <a16:colId xmlns="" xmlns:a16="http://schemas.microsoft.com/office/drawing/2014/main" val="3093250898"/>
                    </a:ext>
                  </a:extLst>
                </a:gridCol>
                <a:gridCol w="809850">
                  <a:extLst>
                    <a:ext uri="{9D8B030D-6E8A-4147-A177-3AD203B41FA5}">
                      <a16:colId xmlns="" xmlns:a16="http://schemas.microsoft.com/office/drawing/2014/main" val="3405147995"/>
                    </a:ext>
                  </a:extLst>
                </a:gridCol>
                <a:gridCol w="809850">
                  <a:extLst>
                    <a:ext uri="{9D8B030D-6E8A-4147-A177-3AD203B41FA5}">
                      <a16:colId xmlns="" xmlns:a16="http://schemas.microsoft.com/office/drawing/2014/main" val="508602091"/>
                    </a:ext>
                  </a:extLst>
                </a:gridCol>
                <a:gridCol w="809850">
                  <a:extLst>
                    <a:ext uri="{9D8B030D-6E8A-4147-A177-3AD203B41FA5}">
                      <a16:colId xmlns="" xmlns:a16="http://schemas.microsoft.com/office/drawing/2014/main" val="89239626"/>
                    </a:ext>
                  </a:extLst>
                </a:gridCol>
              </a:tblGrid>
              <a:tr h="792034">
                <a:tc gridSpan="3">
                  <a:txBody>
                    <a:bodyPr/>
                    <a:lstStyle/>
                    <a:p>
                      <a:pPr algn="ctr" fontAlgn="ctr"/>
                      <a:r>
                        <a:rPr lang="hr-BA" sz="1200" b="1" i="0" u="none" strike="noStrike" dirty="0">
                          <a:solidFill>
                            <a:srgbClr val="222222"/>
                          </a:solidFill>
                          <a:effectLst/>
                          <a:latin typeface="Calibri" panose="020F0502020204030204" pitchFamily="34" charset="0"/>
                        </a:rPr>
                        <a:t>Onečišćujuća tvar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a:solidFill>
                            <a:srgbClr val="222222"/>
                          </a:solidFill>
                          <a:effectLst/>
                          <a:latin typeface="Calibri" panose="020F0502020204030204" pitchFamily="34" charset="0"/>
                        </a:rPr>
                        <a:t>Čestice manje od 2.5 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a:solidFill>
                            <a:srgbClr val="222222"/>
                          </a:solidFill>
                          <a:effectLst/>
                          <a:latin typeface="Calibri" panose="020F0502020204030204" pitchFamily="34" charset="0"/>
                        </a:rPr>
                        <a:t>Čestice manje od 10 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Dušikov dioksid (</a:t>
                      </a:r>
                      <a:r>
                        <a:rPr lang="hr-BA" sz="1200" b="1" i="0" u="none" strike="noStrike" dirty="0">
                          <a:solidFill>
                            <a:srgbClr val="222222"/>
                          </a:solidFill>
                          <a:effectLst/>
                          <a:latin typeface="Calibri" panose="020F0502020204030204" pitchFamily="34" charset="0"/>
                        </a:rPr>
                        <a:t>NO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Ozon </a:t>
                      </a:r>
                      <a:endParaRPr lang="hr-BA" sz="1200" b="0" i="0" u="none" strike="noStrike" dirty="0" smtClean="0">
                        <a:solidFill>
                          <a:srgbClr val="222222"/>
                        </a:solidFill>
                        <a:effectLst/>
                        <a:latin typeface="Calibri" panose="020F0502020204030204" pitchFamily="34" charset="0"/>
                      </a:endParaRP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222222"/>
                          </a:solidFill>
                          <a:effectLst/>
                          <a:latin typeface="Calibri" panose="020F0502020204030204" pitchFamily="34" charset="0"/>
                        </a:rPr>
                        <a:t>Sumporov </a:t>
                      </a:r>
                      <a:r>
                        <a:rPr lang="hr-BA" sz="1200" b="0" i="0" u="none" strike="noStrike" dirty="0" smtClean="0">
                          <a:solidFill>
                            <a:srgbClr val="222222"/>
                          </a:solidFill>
                          <a:effectLst/>
                          <a:latin typeface="Calibri" panose="020F0502020204030204" pitchFamily="34" charset="0"/>
                        </a:rPr>
                        <a:t>dioksid</a:t>
                      </a:r>
                    </a:p>
                    <a:p>
                      <a:pPr algn="ctr" fontAlgn="ct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399763826"/>
                  </a:ext>
                </a:extLst>
              </a:tr>
              <a:tr h="326306">
                <a:tc rowSpan="5">
                  <a:txBody>
                    <a:bodyPr/>
                    <a:lstStyle/>
                    <a:p>
                      <a:pPr algn="ctr" fontAlgn="ctr"/>
                      <a:r>
                        <a:rPr lang="hr-BA" sz="1200" b="1" i="0" u="none" strike="noStrike" dirty="0">
                          <a:solidFill>
                            <a:srgbClr val="222222"/>
                          </a:solidFill>
                          <a:effectLst/>
                          <a:latin typeface="Calibri" panose="020F0502020204030204" pitchFamily="34" charset="0"/>
                        </a:rPr>
                        <a:t>Razina Indeksa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a:solidFill>
                            <a:srgbClr val="222222"/>
                          </a:solidFill>
                          <a:effectLst/>
                          <a:latin typeface="Calibri" panose="020F0502020204030204" pitchFamily="34" charset="0"/>
                        </a:rPr>
                        <a:t>(temeljena na koncentracijama onečišćujućih tvari u µg/m</a:t>
                      </a:r>
                      <a:r>
                        <a:rPr lang="hr-BA" sz="1200" b="0" i="0" u="none" strike="noStrike" baseline="30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a:solidFill>
                            <a:srgbClr val="222222"/>
                          </a:solidFill>
                          <a:effectLst/>
                          <a:latin typeface="Calibri" panose="020F0502020204030204" pitchFamily="34" charset="0"/>
                        </a:rPr>
                        <a:t>Dobra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 xmlns:a16="http://schemas.microsoft.com/office/drawing/2014/main" val="3327648390"/>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a:solidFill>
                            <a:srgbClr val="222222"/>
                          </a:solidFill>
                          <a:effectLst/>
                          <a:latin typeface="Calibri" panose="020F0502020204030204" pitchFamily="34" charset="0"/>
                        </a:rPr>
                        <a:t>Prihvatljiva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 xmlns:a16="http://schemas.microsoft.com/office/drawing/2014/main" val="4066765963"/>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Umjerena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 xmlns:a16="http://schemas.microsoft.com/office/drawing/2014/main" val="3011390465"/>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 xmlns:a16="http://schemas.microsoft.com/office/drawing/2014/main" val="1072563137"/>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a:solidFill>
                            <a:srgbClr val="222222"/>
                          </a:solidFill>
                          <a:effectLst/>
                          <a:latin typeface="Calibri" panose="020F0502020204030204" pitchFamily="34" charset="0"/>
                        </a:rPr>
                        <a:t>Vrlo loša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 xmlns:a16="http://schemas.microsoft.com/office/drawing/2014/main" val="3721773481"/>
                  </a:ext>
                </a:extLst>
              </a:tr>
            </a:tbl>
          </a:graphicData>
        </a:graphic>
      </p:graphicFrame>
      <p:graphicFrame>
        <p:nvGraphicFramePr>
          <p:cNvPr id="12" name="Content Placeholder 4"/>
          <p:cNvGraphicFramePr>
            <a:graphicFrameLocks noGrp="1"/>
          </p:cNvGraphicFramePr>
          <p:nvPr>
            <p:ph idx="1"/>
            <p:extLst>
              <p:ext uri="{D42A27DB-BD31-4B8C-83A1-F6EECF244321}">
                <p14:modId xmlns:p14="http://schemas.microsoft.com/office/powerpoint/2010/main" val="3208892856"/>
              </p:ext>
            </p:extLst>
          </p:nvPr>
        </p:nvGraphicFramePr>
        <p:xfrm>
          <a:off x="2561566" y="1096785"/>
          <a:ext cx="6582434" cy="2804123"/>
        </p:xfrm>
        <a:graphic>
          <a:graphicData uri="http://schemas.openxmlformats.org/drawingml/2006/table">
            <a:tbl>
              <a:tblPr/>
              <a:tblGrid>
                <a:gridCol w="1223477">
                  <a:extLst>
                    <a:ext uri="{9D8B030D-6E8A-4147-A177-3AD203B41FA5}">
                      <a16:colId xmlns="" xmlns:a16="http://schemas.microsoft.com/office/drawing/2014/main" val="20000"/>
                    </a:ext>
                  </a:extLst>
                </a:gridCol>
                <a:gridCol w="1216191">
                  <a:extLst>
                    <a:ext uri="{9D8B030D-6E8A-4147-A177-3AD203B41FA5}">
                      <a16:colId xmlns="" xmlns:a16="http://schemas.microsoft.com/office/drawing/2014/main" val="20001"/>
                    </a:ext>
                  </a:extLst>
                </a:gridCol>
                <a:gridCol w="411940">
                  <a:extLst>
                    <a:ext uri="{9D8B030D-6E8A-4147-A177-3AD203B41FA5}">
                      <a16:colId xmlns="" xmlns:a16="http://schemas.microsoft.com/office/drawing/2014/main" val="20002"/>
                    </a:ext>
                  </a:extLst>
                </a:gridCol>
                <a:gridCol w="553353">
                  <a:extLst>
                    <a:ext uri="{9D8B030D-6E8A-4147-A177-3AD203B41FA5}">
                      <a16:colId xmlns="" xmlns:a16="http://schemas.microsoft.com/office/drawing/2014/main" val="20003"/>
                    </a:ext>
                  </a:extLst>
                </a:gridCol>
                <a:gridCol w="453750">
                  <a:extLst>
                    <a:ext uri="{9D8B030D-6E8A-4147-A177-3AD203B41FA5}">
                      <a16:colId xmlns="" xmlns:a16="http://schemas.microsoft.com/office/drawing/2014/main" val="20004"/>
                    </a:ext>
                  </a:extLst>
                </a:gridCol>
                <a:gridCol w="566879">
                  <a:extLst>
                    <a:ext uri="{9D8B030D-6E8A-4147-A177-3AD203B41FA5}">
                      <a16:colId xmlns="" xmlns:a16="http://schemas.microsoft.com/office/drawing/2014/main" val="20005"/>
                    </a:ext>
                  </a:extLst>
                </a:gridCol>
                <a:gridCol w="453750">
                  <a:extLst>
                    <a:ext uri="{9D8B030D-6E8A-4147-A177-3AD203B41FA5}">
                      <a16:colId xmlns="" xmlns:a16="http://schemas.microsoft.com/office/drawing/2014/main" val="20006"/>
                    </a:ext>
                  </a:extLst>
                </a:gridCol>
                <a:gridCol w="475882">
                  <a:extLst>
                    <a:ext uri="{9D8B030D-6E8A-4147-A177-3AD203B41FA5}">
                      <a16:colId xmlns="" xmlns:a16="http://schemas.microsoft.com/office/drawing/2014/main" val="20007"/>
                    </a:ext>
                  </a:extLst>
                </a:gridCol>
                <a:gridCol w="665252">
                  <a:extLst>
                    <a:ext uri="{9D8B030D-6E8A-4147-A177-3AD203B41FA5}">
                      <a16:colId xmlns="" xmlns:a16="http://schemas.microsoft.com/office/drawing/2014/main" val="20008"/>
                    </a:ext>
                  </a:extLst>
                </a:gridCol>
                <a:gridCol w="561960">
                  <a:extLst>
                    <a:ext uri="{9D8B030D-6E8A-4147-A177-3AD203B41FA5}">
                      <a16:colId xmlns="" xmlns:a16="http://schemas.microsoft.com/office/drawing/2014/main" val="20009"/>
                    </a:ext>
                  </a:extLst>
                </a:gridCol>
              </a:tblGrid>
              <a:tr h="239993">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ONEČIŠĆENJE</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RASPON</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VRIJEDNOSTI</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INDEKSA</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gridSpan="8">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ea typeface="Calibri" pitchFamily="34" charset="0"/>
                          <a:cs typeface="Times New Roman" pitchFamily="18" charset="0"/>
                        </a:rPr>
                        <a:t>KONCENTRACIJE ONEČIŠĆUJUĆIH TVARI (µg/m</a:t>
                      </a:r>
                      <a:r>
                        <a:rPr kumimoji="0" lang="hr-HR" altLang="sr-Latn-RS" sz="1000" b="1" i="0" u="none" strike="noStrike" cap="none" normalizeH="0" baseline="30000" dirty="0" smtClean="0">
                          <a:ln>
                            <a:noFill/>
                          </a:ln>
                          <a:solidFill>
                            <a:schemeClr val="tx1"/>
                          </a:solidFill>
                          <a:effectLst/>
                          <a:latin typeface="Arial" charset="0"/>
                          <a:ea typeface="Calibri" pitchFamily="34" charset="0"/>
                          <a:cs typeface="Times New Roman" pitchFamily="18" charset="0"/>
                        </a:rPr>
                        <a:t>3</a:t>
                      </a:r>
                      <a:r>
                        <a:rPr kumimoji="0" lang="hr-HR" altLang="sr-Latn-RS" sz="1000" b="1" i="0" u="none" strike="noStrike" cap="none" normalizeH="0" baseline="0" dirty="0" smtClean="0">
                          <a:ln>
                            <a:noFill/>
                          </a:ln>
                          <a:solidFill>
                            <a:schemeClr val="tx1"/>
                          </a:solidFill>
                          <a:effectLst/>
                          <a:latin typeface="Arial" charset="0"/>
                          <a:ea typeface="Calibri" pitchFamily="34" charset="0"/>
                          <a:cs typeface="Times New Roman" pitchFamily="18" charset="0"/>
                        </a:rPr>
                        <a:t>)</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extLst>
                  <a:ext uri="{0D108BD9-81ED-4DB2-BD59-A6C34878D82A}">
                    <a16:rowId xmlns="" xmlns:a16="http://schemas.microsoft.com/office/drawing/2014/main" val="10000"/>
                  </a:ext>
                </a:extLst>
              </a:tr>
              <a:tr h="185580">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NO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PM</a:t>
                      </a:r>
                      <a:r>
                        <a:rPr kumimoji="0" lang="hr-HR" altLang="sr-Latn-RS" sz="1000" b="1" i="0" u="none" strike="noStrike" cap="none" normalizeH="0" baseline="-25000" dirty="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3</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PM</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CO</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SO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extLst>
                  <a:ext uri="{0D108BD9-81ED-4DB2-BD59-A6C34878D82A}">
                    <a16:rowId xmlns="" xmlns:a16="http://schemas.microsoft.com/office/drawing/2014/main" val="10001"/>
                  </a:ext>
                </a:extLst>
              </a:tr>
              <a:tr h="255082">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sat</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24 sata</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sat</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24 sata</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8-satna</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 sat</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extLst>
                  <a:ext uri="{0D108BD9-81ED-4DB2-BD59-A6C34878D82A}">
                    <a16:rowId xmlns="" xmlns:a16="http://schemas.microsoft.com/office/drawing/2014/main" val="10002"/>
                  </a:ext>
                </a:extLst>
              </a:tr>
              <a:tr h="295102">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rgbClr val="FFFFFF"/>
                          </a:solidFill>
                          <a:effectLst/>
                          <a:latin typeface="Arial" charset="0"/>
                          <a:cs typeface="Times New Roman" pitchFamily="18" charset="0"/>
                        </a:rPr>
                        <a:t>VRLO</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rgbClr val="FFFFFF"/>
                          </a:solidFill>
                          <a:effectLst/>
                          <a:latin typeface="Arial" charset="0"/>
                          <a:cs typeface="Times New Roman" pitchFamily="18" charset="0"/>
                        </a:rPr>
                        <a:t>VISOKO</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0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&gt;400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&gt;100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&gt;240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&gt;110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&gt;20000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&gt;500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3"/>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VISOKO</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C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400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240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4"/>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5"/>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SREDNJE</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10000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6"/>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7500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7"/>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NISKO</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2D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7500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8"/>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09"/>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VRLO</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NISKO</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10"/>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extLst>
                  <a:ext uri="{0D108BD9-81ED-4DB2-BD59-A6C34878D82A}">
                    <a16:rowId xmlns="" xmlns:a16="http://schemas.microsoft.com/office/drawing/2014/main" val="10011"/>
                  </a:ext>
                </a:extLst>
              </a:tr>
            </a:tbl>
          </a:graphicData>
        </a:graphic>
      </p:graphicFrame>
      <p:sp>
        <p:nvSpPr>
          <p:cNvPr id="13" name="Rectangle 12"/>
          <p:cNvSpPr/>
          <p:nvPr/>
        </p:nvSpPr>
        <p:spPr>
          <a:xfrm>
            <a:off x="88777" y="1345823"/>
            <a:ext cx="2238120" cy="3847207"/>
          </a:xfrm>
          <a:prstGeom prst="rect">
            <a:avLst/>
          </a:prstGeom>
        </p:spPr>
        <p:txBody>
          <a:bodyPr wrap="square">
            <a:spAutoFit/>
          </a:bodyPr>
          <a:lstStyle/>
          <a:p>
            <a:pPr marL="0" lvl="1">
              <a:spcBef>
                <a:spcPct val="20000"/>
              </a:spcBef>
            </a:pPr>
            <a:r>
              <a:rPr lang="pl-PL" sz="2000" b="1" dirty="0" smtClean="0">
                <a:solidFill>
                  <a:srgbClr val="0070C0"/>
                </a:solidFill>
              </a:rPr>
              <a:t>Usporedba </a:t>
            </a:r>
            <a:r>
              <a:rPr lang="pl-PL" sz="2000" dirty="0" smtClean="0">
                <a:solidFill>
                  <a:srgbClr val="0070C0"/>
                </a:solidFill>
              </a:rPr>
              <a:t>indeksnih razina, boja i onečišćujućih tvari koje ulaze u izračun indeksa</a:t>
            </a:r>
            <a:r>
              <a:rPr lang="pl-PL" sz="2000" b="1" dirty="0" smtClean="0">
                <a:solidFill>
                  <a:srgbClr val="0070C0"/>
                </a:solidFill>
              </a:rPr>
              <a:t>:</a:t>
            </a:r>
            <a:endParaRPr lang="pl-PL" sz="2000" b="1" dirty="0">
              <a:solidFill>
                <a:srgbClr val="0070C0"/>
              </a:solidFill>
            </a:endParaRPr>
          </a:p>
          <a:p>
            <a:pPr marL="0" lvl="1">
              <a:spcBef>
                <a:spcPct val="20000"/>
              </a:spcBef>
            </a:pPr>
            <a:r>
              <a:rPr lang="pl-PL" sz="2000" b="1" dirty="0" smtClean="0">
                <a:solidFill>
                  <a:srgbClr val="0070C0"/>
                </a:solidFill>
              </a:rPr>
              <a:t> CAQI</a:t>
            </a:r>
          </a:p>
          <a:p>
            <a:pPr marL="0" lvl="1">
              <a:spcBef>
                <a:spcPct val="20000"/>
              </a:spcBef>
            </a:pPr>
            <a:endParaRPr lang="pl-PL" sz="2000" dirty="0">
              <a:solidFill>
                <a:srgbClr val="0070C0"/>
              </a:solidFill>
            </a:endParaRPr>
          </a:p>
          <a:p>
            <a:pPr marL="0" lvl="1">
              <a:spcBef>
                <a:spcPct val="20000"/>
              </a:spcBef>
            </a:pPr>
            <a:r>
              <a:rPr lang="pl-PL" sz="2000" dirty="0" smtClean="0">
                <a:solidFill>
                  <a:srgbClr val="0070C0"/>
                </a:solidFill>
              </a:rPr>
              <a:t> i novog </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b="1" dirty="0" smtClean="0">
                <a:solidFill>
                  <a:srgbClr val="0070C0"/>
                </a:solidFill>
              </a:rPr>
              <a:t>Europskog AQI</a:t>
            </a:r>
            <a:endParaRPr lang="pl-PL" sz="2000" b="1" dirty="0">
              <a:solidFill>
                <a:srgbClr val="0070C0"/>
              </a:solidFill>
            </a:endParaRPr>
          </a:p>
        </p:txBody>
      </p:sp>
    </p:spTree>
    <p:extLst>
      <p:ext uri="{BB962C8B-B14F-4D97-AF65-F5344CB8AC3E}">
        <p14:creationId xmlns:p14="http://schemas.microsoft.com/office/powerpoint/2010/main" val="4229169621"/>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272684" cy="3477875"/>
          </a:xfrm>
          <a:prstGeom prst="rect">
            <a:avLst/>
          </a:prstGeom>
        </p:spPr>
        <p:txBody>
          <a:bodyPr wrap="square">
            <a:spAutoFit/>
          </a:bodyPr>
          <a:lstStyle/>
          <a:p>
            <a:pPr marL="0" lvl="1">
              <a:spcBef>
                <a:spcPct val="20000"/>
              </a:spcBef>
            </a:pPr>
            <a:r>
              <a:rPr lang="pl-PL" sz="2400" b="1" dirty="0" smtClean="0">
                <a:solidFill>
                  <a:srgbClr val="1F497D"/>
                </a:solidFill>
              </a:rPr>
              <a:t>Grad Zagreb</a:t>
            </a:r>
          </a:p>
          <a:p>
            <a:pPr marL="0" lvl="1">
              <a:spcBef>
                <a:spcPct val="20000"/>
              </a:spcBef>
            </a:pPr>
            <a:r>
              <a:rPr lang="pl-PL" sz="2000" dirty="0" smtClean="0">
                <a:solidFill>
                  <a:srgbClr val="0070C0"/>
                </a:solidFill>
              </a:rPr>
              <a:t>Na </a:t>
            </a:r>
            <a:r>
              <a:rPr lang="pl-PL" sz="2000" dirty="0">
                <a:solidFill>
                  <a:srgbClr val="0070C0"/>
                </a:solidFill>
              </a:rPr>
              <a:t>stranicama IMI-ja nalazi </a:t>
            </a:r>
            <a:r>
              <a:rPr lang="pl-PL" sz="2000" dirty="0" smtClean="0">
                <a:solidFill>
                  <a:srgbClr val="0070C0"/>
                </a:solidFill>
              </a:rPr>
              <a:t>se prikaz za Grad Zagreb putem istog indeksa CAQI - kao i na stranicama HAOP-a.</a:t>
            </a: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://zrak.imi.hr</a:t>
            </a:r>
            <a:r>
              <a:rPr lang="pl-PL" sz="2000" dirty="0" smtClean="0">
                <a:solidFill>
                  <a:srgbClr val="0070C0"/>
                </a:solidFill>
                <a:hlinkClick r:id="rId4"/>
              </a:rPr>
              <a:t>/</a:t>
            </a:r>
            <a:endParaRPr lang="pl-PL" sz="2400" b="1" dirty="0">
              <a:solidFill>
                <a:srgbClr val="1F497D"/>
              </a:solidFill>
            </a:endParaRPr>
          </a:p>
        </p:txBody>
      </p:sp>
      <p:pic>
        <p:nvPicPr>
          <p:cNvPr id="4" name="Picture 3"/>
          <p:cNvPicPr>
            <a:picLocks noChangeAspect="1"/>
          </p:cNvPicPr>
          <p:nvPr/>
        </p:nvPicPr>
        <p:blipFill>
          <a:blip r:embed="rId5"/>
          <a:stretch>
            <a:fillRect/>
          </a:stretch>
        </p:blipFill>
        <p:spPr>
          <a:xfrm>
            <a:off x="2485747" y="1362234"/>
            <a:ext cx="6641863" cy="4760222"/>
          </a:xfrm>
          <a:prstGeom prst="rect">
            <a:avLst/>
          </a:prstGeom>
        </p:spPr>
      </p:pic>
    </p:spTree>
    <p:extLst>
      <p:ext uri="{BB962C8B-B14F-4D97-AF65-F5344CB8AC3E}">
        <p14:creationId xmlns:p14="http://schemas.microsoft.com/office/powerpoint/2010/main" val="1797053211"/>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9898" y="1326247"/>
            <a:ext cx="9064102" cy="5078313"/>
          </a:xfrm>
          <a:prstGeom prst="rect">
            <a:avLst/>
          </a:prstGeom>
        </p:spPr>
        <p:txBody>
          <a:bodyPr wrap="square">
            <a:spAutoFit/>
          </a:bodyPr>
          <a:lstStyle/>
          <a:p>
            <a:pPr marL="0" lvl="1">
              <a:spcBef>
                <a:spcPct val="20000"/>
              </a:spcBef>
            </a:pPr>
            <a:r>
              <a:rPr lang="pl-PL" sz="2400" b="1" dirty="0">
                <a:solidFill>
                  <a:srgbClr val="1F497D"/>
                </a:solidFill>
              </a:rPr>
              <a:t>OBAVJEŠĆIVANJE JAVNOSTI - Prilog 16. CAFE Direktive</a:t>
            </a:r>
          </a:p>
          <a:p>
            <a:pPr marL="0" lvl="1">
              <a:spcBef>
                <a:spcPct val="20000"/>
              </a:spcBef>
            </a:pPr>
            <a:r>
              <a:rPr lang="pl-PL" sz="2000" u="sng" dirty="0" smtClean="0">
                <a:solidFill>
                  <a:srgbClr val="0070C0"/>
                </a:solidFill>
              </a:rPr>
              <a:t>Države </a:t>
            </a:r>
            <a:r>
              <a:rPr lang="pl-PL" sz="2000" u="sng" dirty="0">
                <a:solidFill>
                  <a:srgbClr val="0070C0"/>
                </a:solidFill>
              </a:rPr>
              <a:t>članice osiguravaju </a:t>
            </a:r>
            <a:r>
              <a:rPr lang="pl-PL" sz="2000" dirty="0">
                <a:solidFill>
                  <a:srgbClr val="0070C0"/>
                </a:solidFill>
              </a:rPr>
              <a:t>da </a:t>
            </a:r>
            <a:r>
              <a:rPr lang="pl-PL" sz="2000" b="1" dirty="0">
                <a:solidFill>
                  <a:srgbClr val="0070C0"/>
                </a:solidFill>
              </a:rPr>
              <a:t>ažurirane informacije o koncentracijama onečišćujućih tvari u zraku koje su </a:t>
            </a:r>
            <a:r>
              <a:rPr lang="pl-PL" sz="2000" b="1" dirty="0" smtClean="0">
                <a:solidFill>
                  <a:srgbClr val="0070C0"/>
                </a:solidFill>
              </a:rPr>
              <a:t>obuhva­ćene CAFE </a:t>
            </a:r>
            <a:r>
              <a:rPr lang="pl-PL" sz="2000" b="1" dirty="0">
                <a:solidFill>
                  <a:srgbClr val="0070C0"/>
                </a:solidFill>
              </a:rPr>
              <a:t>Direktivom budu redovno dostupne javnosti</a:t>
            </a:r>
            <a:r>
              <a:rPr lang="pl-PL" sz="2000" dirty="0">
                <a:solidFill>
                  <a:srgbClr val="0070C0"/>
                </a:solidFill>
              </a:rPr>
              <a:t>.</a:t>
            </a:r>
          </a:p>
          <a:p>
            <a:pPr marL="0" lvl="1">
              <a:spcBef>
                <a:spcPct val="20000"/>
              </a:spcBef>
            </a:pPr>
            <a:endParaRPr lang="pl-PL" sz="2000" b="1" dirty="0" smtClean="0">
              <a:solidFill>
                <a:srgbClr val="0070C0"/>
              </a:solidFill>
            </a:endParaRPr>
          </a:p>
          <a:p>
            <a:pPr marL="0" lvl="1">
              <a:spcBef>
                <a:spcPct val="20000"/>
              </a:spcBef>
            </a:pPr>
            <a:r>
              <a:rPr lang="pl-PL" sz="2000" b="1" dirty="0" smtClean="0">
                <a:solidFill>
                  <a:srgbClr val="0070C0"/>
                </a:solidFill>
              </a:rPr>
              <a:t>Informacije </a:t>
            </a:r>
            <a:r>
              <a:rPr lang="pl-PL" sz="2000" b="1" dirty="0">
                <a:solidFill>
                  <a:srgbClr val="0070C0"/>
                </a:solidFill>
              </a:rPr>
              <a:t>uključuju sve razine koje prekoračuju ciljeve </a:t>
            </a:r>
            <a:r>
              <a:rPr lang="pl-PL" sz="2000" b="1" dirty="0" smtClean="0">
                <a:solidFill>
                  <a:srgbClr val="0070C0"/>
                </a:solidFill>
              </a:rPr>
              <a:t>kvalitete zraka</a:t>
            </a:r>
            <a:r>
              <a:rPr lang="pl-PL" sz="2000" dirty="0">
                <a:solidFill>
                  <a:srgbClr val="0070C0"/>
                </a:solidFill>
              </a:rPr>
              <a:t>, uključujući i </a:t>
            </a:r>
            <a:r>
              <a:rPr lang="pl-PL" sz="2000" u="sng" dirty="0">
                <a:solidFill>
                  <a:srgbClr val="0070C0"/>
                </a:solidFill>
              </a:rPr>
              <a:t>granične vrijednosti</a:t>
            </a:r>
            <a:r>
              <a:rPr lang="pl-PL" sz="2000" dirty="0">
                <a:solidFill>
                  <a:srgbClr val="0070C0"/>
                </a:solidFill>
              </a:rPr>
              <a:t>, </a:t>
            </a:r>
            <a:r>
              <a:rPr lang="pl-PL" sz="2000" u="sng" dirty="0">
                <a:solidFill>
                  <a:srgbClr val="0070C0"/>
                </a:solidFill>
              </a:rPr>
              <a:t>ciljne vrijednosti</a:t>
            </a:r>
            <a:r>
              <a:rPr lang="pl-PL" sz="2000" dirty="0">
                <a:solidFill>
                  <a:srgbClr val="0070C0"/>
                </a:solidFill>
              </a:rPr>
              <a:t>, </a:t>
            </a:r>
            <a:r>
              <a:rPr lang="pl-PL" sz="2000" u="sng" dirty="0">
                <a:solidFill>
                  <a:srgbClr val="0070C0"/>
                </a:solidFill>
              </a:rPr>
              <a:t>pragove upozorenja</a:t>
            </a:r>
            <a:r>
              <a:rPr lang="pl-PL" sz="2000" dirty="0">
                <a:solidFill>
                  <a:srgbClr val="0070C0"/>
                </a:solidFill>
              </a:rPr>
              <a:t>, </a:t>
            </a:r>
            <a:r>
              <a:rPr lang="pl-PL" sz="2000" u="sng" dirty="0">
                <a:solidFill>
                  <a:srgbClr val="0070C0"/>
                </a:solidFill>
              </a:rPr>
              <a:t>pragove obavješćivanja </a:t>
            </a:r>
            <a:r>
              <a:rPr lang="pl-PL" sz="2000" dirty="0">
                <a:solidFill>
                  <a:srgbClr val="0070C0"/>
                </a:solidFill>
              </a:rPr>
              <a:t>ili </a:t>
            </a:r>
            <a:r>
              <a:rPr lang="pl-PL" sz="2000" u="sng" dirty="0" smtClean="0">
                <a:solidFill>
                  <a:srgbClr val="0070C0"/>
                </a:solidFill>
              </a:rPr>
              <a:t>dugoročne ciljeve </a:t>
            </a:r>
            <a:r>
              <a:rPr lang="pl-PL" sz="2000" dirty="0">
                <a:solidFill>
                  <a:srgbClr val="0070C0"/>
                </a:solidFill>
              </a:rPr>
              <a:t>za onečišćujuće tvari koji su uređeni propisima. Također uključuju i kratku procjenu ciljeva kvalitete zraka </a:t>
            </a:r>
            <a:r>
              <a:rPr lang="pl-PL" sz="2000" dirty="0" smtClean="0">
                <a:solidFill>
                  <a:srgbClr val="0070C0"/>
                </a:solidFill>
              </a:rPr>
              <a:t>i odgovarajuće </a:t>
            </a:r>
            <a:r>
              <a:rPr lang="pl-PL" sz="2000" dirty="0">
                <a:solidFill>
                  <a:srgbClr val="0070C0"/>
                </a:solidFill>
              </a:rPr>
              <a:t>informacije o učincima na zdravlje ili, gdje je prikladno, vegetaciju.</a:t>
            </a:r>
          </a:p>
          <a:p>
            <a:pPr marL="0" lvl="1">
              <a:spcBef>
                <a:spcPct val="20000"/>
              </a:spcBef>
            </a:pPr>
            <a:r>
              <a:rPr lang="pl-PL" sz="2000" dirty="0" smtClean="0">
                <a:solidFill>
                  <a:srgbClr val="0070C0"/>
                </a:solidFill>
              </a:rPr>
              <a:t>Informacije </a:t>
            </a:r>
            <a:r>
              <a:rPr lang="pl-PL" sz="2000" dirty="0">
                <a:solidFill>
                  <a:srgbClr val="0070C0"/>
                </a:solidFill>
              </a:rPr>
              <a:t>o koncentracijama sumporova dioksida, dušikova dioksida, lebdećih čestica (barem PM</a:t>
            </a:r>
            <a:r>
              <a:rPr lang="pl-PL" sz="2000" baseline="-25000" dirty="0">
                <a:solidFill>
                  <a:srgbClr val="0070C0"/>
                </a:solidFill>
              </a:rPr>
              <a:t>10</a:t>
            </a:r>
            <a:r>
              <a:rPr lang="pl-PL" sz="2000" dirty="0">
                <a:solidFill>
                  <a:srgbClr val="0070C0"/>
                </a:solidFill>
              </a:rPr>
              <a:t>), </a:t>
            </a:r>
            <a:r>
              <a:rPr lang="pl-PL" sz="2000" dirty="0" smtClean="0">
                <a:solidFill>
                  <a:srgbClr val="0070C0"/>
                </a:solidFill>
              </a:rPr>
              <a:t>prizemnog ozona </a:t>
            </a:r>
            <a:r>
              <a:rPr lang="pl-PL" sz="2000" dirty="0">
                <a:solidFill>
                  <a:srgbClr val="0070C0"/>
                </a:solidFill>
              </a:rPr>
              <a:t>i ugljikova monoksida u zraku, ažuriraju se najmanje jednom dnevno, a kad god je to moguće i svaki sat</a:t>
            </a:r>
            <a:r>
              <a:rPr lang="pl-PL" sz="2000" dirty="0" smtClean="0">
                <a:solidFill>
                  <a:srgbClr val="0070C0"/>
                </a:solidFill>
              </a:rPr>
              <a:t>. </a:t>
            </a:r>
          </a:p>
          <a:p>
            <a:pPr marL="0" lvl="1">
              <a:spcBef>
                <a:spcPct val="20000"/>
              </a:spcBef>
            </a:pPr>
            <a:r>
              <a:rPr lang="pl-PL" sz="2000" dirty="0" smtClean="0">
                <a:solidFill>
                  <a:srgbClr val="0070C0"/>
                </a:solidFill>
              </a:rPr>
              <a:t>Informacije </a:t>
            </a:r>
            <a:r>
              <a:rPr lang="pl-PL" sz="2000" dirty="0">
                <a:solidFill>
                  <a:srgbClr val="0070C0"/>
                </a:solidFill>
              </a:rPr>
              <a:t>o koncentracijama olova i benzena u zraku, izražene kao prosječne vrijednosti za posljednjih 12 mjeseci</a:t>
            </a:r>
            <a:r>
              <a:rPr lang="pl-PL" sz="2000" dirty="0" smtClean="0">
                <a:solidFill>
                  <a:srgbClr val="0070C0"/>
                </a:solidFill>
              </a:rPr>
              <a:t>, ažuriraju </a:t>
            </a:r>
            <a:r>
              <a:rPr lang="pl-PL" sz="2000" dirty="0">
                <a:solidFill>
                  <a:srgbClr val="0070C0"/>
                </a:solidFill>
              </a:rPr>
              <a:t>se svaka tri mjeseca, a kad god je to moguće, i svaki mjesec.</a:t>
            </a:r>
          </a:p>
        </p:txBody>
      </p:sp>
    </p:spTree>
    <p:extLst>
      <p:ext uri="{BB962C8B-B14F-4D97-AF65-F5344CB8AC3E}">
        <p14:creationId xmlns:p14="http://schemas.microsoft.com/office/powerpoint/2010/main" val="1963927763"/>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381732" cy="3416320"/>
          </a:xfrm>
          <a:prstGeom prst="rect">
            <a:avLst/>
          </a:prstGeom>
        </p:spPr>
        <p:txBody>
          <a:bodyPr wrap="square">
            <a:spAutoFit/>
          </a:bodyPr>
          <a:lstStyle/>
          <a:p>
            <a:pPr marL="0" lvl="1">
              <a:spcBef>
                <a:spcPct val="20000"/>
              </a:spcBef>
            </a:pPr>
            <a:r>
              <a:rPr lang="pl-PL" sz="2400" b="1" dirty="0" smtClean="0">
                <a:solidFill>
                  <a:srgbClr val="1F497D"/>
                </a:solidFill>
              </a:rPr>
              <a:t>Grad Zagreb</a:t>
            </a:r>
          </a:p>
          <a:p>
            <a:pPr marL="0" lvl="1">
              <a:spcBef>
                <a:spcPct val="20000"/>
              </a:spcBef>
            </a:pPr>
            <a:r>
              <a:rPr lang="pl-PL" sz="2000" dirty="0" smtClean="0">
                <a:solidFill>
                  <a:srgbClr val="0070C0"/>
                </a:solidFill>
              </a:rPr>
              <a:t>Dodatno su dodane i </a:t>
            </a:r>
            <a:r>
              <a:rPr lang="pl-PL" sz="2000" b="1" dirty="0" smtClean="0">
                <a:solidFill>
                  <a:srgbClr val="0070C0"/>
                </a:solidFill>
              </a:rPr>
              <a:t>obavijesti </a:t>
            </a:r>
            <a:r>
              <a:rPr lang="pl-PL" sz="2000" b="1" dirty="0">
                <a:solidFill>
                  <a:srgbClr val="0070C0"/>
                </a:solidFill>
              </a:rPr>
              <a:t>građanima o indeksu kvalitete zraka </a:t>
            </a:r>
            <a:r>
              <a:rPr lang="pl-PL" sz="2000" dirty="0" smtClean="0">
                <a:solidFill>
                  <a:srgbClr val="0070C0"/>
                </a:solidFill>
              </a:rPr>
              <a:t>– za dio grada u kojem se postaja nalazi za Osobe </a:t>
            </a:r>
            <a:r>
              <a:rPr lang="pl-PL" sz="2000" dirty="0">
                <a:solidFill>
                  <a:srgbClr val="0070C0"/>
                </a:solidFill>
              </a:rPr>
              <a:t>slabog </a:t>
            </a:r>
            <a:r>
              <a:rPr lang="pl-PL" sz="2000" dirty="0" smtClean="0">
                <a:solidFill>
                  <a:srgbClr val="0070C0"/>
                </a:solidFill>
              </a:rPr>
              <a:t>zdravlja i </a:t>
            </a:r>
            <a:r>
              <a:rPr lang="pl-PL" sz="2000" dirty="0">
                <a:solidFill>
                  <a:srgbClr val="0070C0"/>
                </a:solidFill>
              </a:rPr>
              <a:t>osjetljive osobe i </a:t>
            </a:r>
            <a:r>
              <a:rPr lang="pl-PL" sz="2000" dirty="0" smtClean="0">
                <a:solidFill>
                  <a:srgbClr val="0070C0"/>
                </a:solidFill>
              </a:rPr>
              <a:t>Opću populaciju</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://zrak.imi.hr</a:t>
            </a:r>
            <a:r>
              <a:rPr lang="pl-PL" sz="2000" dirty="0" smtClean="0">
                <a:solidFill>
                  <a:srgbClr val="0070C0"/>
                </a:solidFill>
                <a:hlinkClick r:id="rId4"/>
              </a:rPr>
              <a:t>/</a:t>
            </a:r>
            <a:endParaRPr lang="pl-PL" sz="2400" b="1" dirty="0">
              <a:solidFill>
                <a:srgbClr val="1F497D"/>
              </a:solidFill>
            </a:endParaRPr>
          </a:p>
        </p:txBody>
      </p:sp>
      <p:pic>
        <p:nvPicPr>
          <p:cNvPr id="12" name="Picture 11"/>
          <p:cNvPicPr>
            <a:picLocks noChangeAspect="1"/>
          </p:cNvPicPr>
          <p:nvPr/>
        </p:nvPicPr>
        <p:blipFill>
          <a:blip r:embed="rId5"/>
          <a:stretch>
            <a:fillRect/>
          </a:stretch>
        </p:blipFill>
        <p:spPr>
          <a:xfrm>
            <a:off x="3733060" y="1334248"/>
            <a:ext cx="5167464" cy="4699146"/>
          </a:xfrm>
          <a:prstGeom prst="rect">
            <a:avLst/>
          </a:prstGeom>
        </p:spPr>
      </p:pic>
    </p:spTree>
    <p:extLst>
      <p:ext uri="{BB962C8B-B14F-4D97-AF65-F5344CB8AC3E}">
        <p14:creationId xmlns:p14="http://schemas.microsoft.com/office/powerpoint/2010/main" val="1882132784"/>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646958" cy="3662541"/>
          </a:xfrm>
          <a:prstGeom prst="rect">
            <a:avLst/>
          </a:prstGeom>
        </p:spPr>
        <p:txBody>
          <a:bodyPr wrap="square">
            <a:spAutoFit/>
          </a:bodyPr>
          <a:lstStyle/>
          <a:p>
            <a:pPr marL="0" lvl="1">
              <a:spcBef>
                <a:spcPct val="20000"/>
              </a:spcBef>
            </a:pPr>
            <a:r>
              <a:rPr lang="pl-PL" sz="2000" dirty="0">
                <a:solidFill>
                  <a:srgbClr val="0070C0"/>
                </a:solidFill>
              </a:rPr>
              <a:t>Na stranicama </a:t>
            </a:r>
            <a:r>
              <a:rPr lang="pl-PL" sz="2000" b="1" dirty="0">
                <a:solidFill>
                  <a:srgbClr val="0070C0"/>
                </a:solidFill>
              </a:rPr>
              <a:t>NZZJZ Andrija Štampar </a:t>
            </a:r>
            <a:r>
              <a:rPr lang="pl-PL" sz="2000" dirty="0">
                <a:solidFill>
                  <a:srgbClr val="0070C0"/>
                </a:solidFill>
              </a:rPr>
              <a:t>/ </a:t>
            </a:r>
            <a:r>
              <a:rPr lang="pl-PL" sz="2000" b="1" dirty="0">
                <a:solidFill>
                  <a:srgbClr val="0070C0"/>
                </a:solidFill>
              </a:rPr>
              <a:t>K</a:t>
            </a:r>
            <a:r>
              <a:rPr lang="pl-PL" sz="2000" b="1" dirty="0" smtClean="0">
                <a:solidFill>
                  <a:srgbClr val="0070C0"/>
                </a:solidFill>
              </a:rPr>
              <a:t>akvoća </a:t>
            </a:r>
            <a:r>
              <a:rPr lang="pl-PL" sz="2000" b="1" dirty="0">
                <a:solidFill>
                  <a:srgbClr val="0070C0"/>
                </a:solidFill>
              </a:rPr>
              <a:t>zraka u gradu </a:t>
            </a:r>
            <a:r>
              <a:rPr lang="pl-PL" sz="2000" b="1" dirty="0" smtClean="0">
                <a:solidFill>
                  <a:srgbClr val="0070C0"/>
                </a:solidFill>
              </a:rPr>
              <a:t>Zagrebu </a:t>
            </a:r>
            <a:r>
              <a:rPr lang="pl-PL" sz="2000" dirty="0" smtClean="0">
                <a:solidFill>
                  <a:srgbClr val="0070C0"/>
                </a:solidFill>
              </a:rPr>
              <a:t>prikazuju se </a:t>
            </a:r>
            <a:r>
              <a:rPr lang="pl-PL" sz="2000" dirty="0">
                <a:solidFill>
                  <a:srgbClr val="0070C0"/>
                </a:solidFill>
              </a:rPr>
              <a:t>koncentracije onečišćujućih tvari mjerenih na postaji Mirogojska cesta </a:t>
            </a:r>
            <a:r>
              <a:rPr lang="pl-PL" sz="2000" dirty="0" smtClean="0">
                <a:solidFill>
                  <a:srgbClr val="0070C0"/>
                </a:solidFill>
              </a:rPr>
              <a:t>16 i indeksne razine također prema CAQI indeksaciji</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hlinkClick r:id="rId4"/>
              </a:rPr>
              <a:t>http</a:t>
            </a:r>
            <a:r>
              <a:rPr lang="pl-PL" sz="2000" dirty="0">
                <a:solidFill>
                  <a:srgbClr val="0070C0"/>
                </a:solidFill>
                <a:hlinkClick r:id="rId4"/>
              </a:rPr>
              <a:t>://</a:t>
            </a:r>
            <a:r>
              <a:rPr lang="pl-PL" sz="2000" dirty="0" smtClean="0">
                <a:solidFill>
                  <a:srgbClr val="0070C0"/>
                </a:solidFill>
                <a:hlinkClick r:id="rId4"/>
              </a:rPr>
              <a:t>www.stampar.hr/hr/kakvoca-zraka-u-gradu-zagrebu</a:t>
            </a:r>
            <a:endParaRPr lang="pl-PL" sz="2400" b="1" dirty="0">
              <a:solidFill>
                <a:srgbClr val="1F497D"/>
              </a:solidFill>
            </a:endParaRPr>
          </a:p>
        </p:txBody>
      </p:sp>
      <p:pic>
        <p:nvPicPr>
          <p:cNvPr id="3" name="Picture 2"/>
          <p:cNvPicPr>
            <a:picLocks noChangeAspect="1"/>
          </p:cNvPicPr>
          <p:nvPr/>
        </p:nvPicPr>
        <p:blipFill>
          <a:blip r:embed="rId5"/>
          <a:stretch>
            <a:fillRect/>
          </a:stretch>
        </p:blipFill>
        <p:spPr>
          <a:xfrm>
            <a:off x="3869962" y="580720"/>
            <a:ext cx="5031149" cy="5692176"/>
          </a:xfrm>
          <a:prstGeom prst="rect">
            <a:avLst/>
          </a:prstGeom>
        </p:spPr>
      </p:pic>
      <p:pic>
        <p:nvPicPr>
          <p:cNvPr id="8" name="Picture 7"/>
          <p:cNvPicPr>
            <a:picLocks noChangeAspect="1"/>
          </p:cNvPicPr>
          <p:nvPr/>
        </p:nvPicPr>
        <p:blipFill>
          <a:blip r:embed="rId6"/>
          <a:stretch>
            <a:fillRect/>
          </a:stretch>
        </p:blipFill>
        <p:spPr>
          <a:xfrm>
            <a:off x="5627254" y="1705586"/>
            <a:ext cx="3354818" cy="1883924"/>
          </a:xfrm>
          <a:prstGeom prst="rect">
            <a:avLst/>
          </a:prstGeom>
        </p:spPr>
      </p:pic>
    </p:spTree>
    <p:extLst>
      <p:ext uri="{BB962C8B-B14F-4D97-AF65-F5344CB8AC3E}">
        <p14:creationId xmlns:p14="http://schemas.microsoft.com/office/powerpoint/2010/main" val="3912820844"/>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646958" cy="2739211"/>
          </a:xfrm>
          <a:prstGeom prst="rect">
            <a:avLst/>
          </a:prstGeom>
        </p:spPr>
        <p:txBody>
          <a:bodyPr wrap="square">
            <a:spAutoFit/>
          </a:bodyPr>
          <a:lstStyle/>
          <a:p>
            <a:pPr marL="0" lvl="1">
              <a:spcBef>
                <a:spcPct val="20000"/>
              </a:spcBef>
            </a:pPr>
            <a:r>
              <a:rPr lang="pl-PL" sz="2000" dirty="0">
                <a:solidFill>
                  <a:srgbClr val="0070C0"/>
                </a:solidFill>
              </a:rPr>
              <a:t>Na stranicama </a:t>
            </a:r>
            <a:r>
              <a:rPr lang="pl-PL" sz="2000" b="1" dirty="0">
                <a:solidFill>
                  <a:srgbClr val="0070C0"/>
                </a:solidFill>
              </a:rPr>
              <a:t>NZZJZ </a:t>
            </a:r>
            <a:r>
              <a:rPr lang="pl-PL" sz="2000" b="1" dirty="0" smtClean="0">
                <a:solidFill>
                  <a:srgbClr val="0070C0"/>
                </a:solidFill>
              </a:rPr>
              <a:t>Primorsko-goranske županije </a:t>
            </a:r>
            <a:r>
              <a:rPr lang="pl-PL" sz="2000" dirty="0" smtClean="0">
                <a:solidFill>
                  <a:srgbClr val="0070C0"/>
                </a:solidFill>
              </a:rPr>
              <a:t>prikazuju se samo koncentracije </a:t>
            </a:r>
            <a:r>
              <a:rPr lang="pl-PL" sz="2000" dirty="0">
                <a:solidFill>
                  <a:srgbClr val="0070C0"/>
                </a:solidFill>
              </a:rPr>
              <a:t>onečišćujućih tvari </a:t>
            </a:r>
            <a:r>
              <a:rPr lang="pl-PL" sz="2000" dirty="0" smtClean="0">
                <a:solidFill>
                  <a:srgbClr val="0070C0"/>
                </a:solidFill>
              </a:rPr>
              <a:t>– nema prikaza putem indeksa</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a:solidFill>
                  <a:srgbClr val="0070C0"/>
                </a:solidFill>
                <a:hlinkClick r:id="rId4"/>
              </a:rPr>
              <a:t>http://www.zzjzpgz.hr/zrak</a:t>
            </a:r>
            <a:r>
              <a:rPr lang="pl-PL" sz="2000" dirty="0" smtClean="0">
                <a:solidFill>
                  <a:srgbClr val="0070C0"/>
                </a:solidFill>
                <a:hlinkClick r:id="rId4"/>
              </a:rPr>
              <a:t>/</a:t>
            </a:r>
            <a:endParaRPr lang="pl-PL" sz="2400" b="1" dirty="0">
              <a:solidFill>
                <a:srgbClr val="1F497D"/>
              </a:solidFill>
            </a:endParaRPr>
          </a:p>
        </p:txBody>
      </p:sp>
      <p:pic>
        <p:nvPicPr>
          <p:cNvPr id="4" name="Picture 3"/>
          <p:cNvPicPr>
            <a:picLocks noChangeAspect="1"/>
          </p:cNvPicPr>
          <p:nvPr/>
        </p:nvPicPr>
        <p:blipFill>
          <a:blip r:embed="rId5"/>
          <a:stretch>
            <a:fillRect/>
          </a:stretch>
        </p:blipFill>
        <p:spPr>
          <a:xfrm>
            <a:off x="3806102" y="763480"/>
            <a:ext cx="5212270" cy="5448654"/>
          </a:xfrm>
          <a:prstGeom prst="rect">
            <a:avLst/>
          </a:prstGeom>
        </p:spPr>
      </p:pic>
    </p:spTree>
    <p:extLst>
      <p:ext uri="{BB962C8B-B14F-4D97-AF65-F5344CB8AC3E}">
        <p14:creationId xmlns:p14="http://schemas.microsoft.com/office/powerpoint/2010/main" val="3571477107"/>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116062" cy="3108543"/>
          </a:xfrm>
          <a:prstGeom prst="rect">
            <a:avLst/>
          </a:prstGeom>
        </p:spPr>
        <p:txBody>
          <a:bodyPr wrap="square">
            <a:spAutoFit/>
          </a:bodyPr>
          <a:lstStyle/>
          <a:p>
            <a:pPr marL="0" lvl="1">
              <a:spcBef>
                <a:spcPct val="20000"/>
              </a:spcBef>
            </a:pPr>
            <a:r>
              <a:rPr lang="pl-PL" sz="2000" dirty="0">
                <a:solidFill>
                  <a:srgbClr val="0070C0"/>
                </a:solidFill>
              </a:rPr>
              <a:t>Na stranicama </a:t>
            </a:r>
            <a:r>
              <a:rPr lang="pl-PL" sz="2000" b="1" dirty="0">
                <a:solidFill>
                  <a:srgbClr val="0070C0"/>
                </a:solidFill>
              </a:rPr>
              <a:t>NZZJZ </a:t>
            </a:r>
            <a:r>
              <a:rPr lang="pl-PL" sz="2000" b="1" dirty="0" smtClean="0">
                <a:solidFill>
                  <a:srgbClr val="0070C0"/>
                </a:solidFill>
              </a:rPr>
              <a:t>Istarske županije </a:t>
            </a:r>
            <a:r>
              <a:rPr lang="pl-PL" sz="2000" dirty="0" smtClean="0">
                <a:solidFill>
                  <a:srgbClr val="0070C0"/>
                </a:solidFill>
              </a:rPr>
              <a:t>prikazuju se samo koncentracije </a:t>
            </a:r>
            <a:r>
              <a:rPr lang="pl-PL" sz="2000" dirty="0">
                <a:solidFill>
                  <a:srgbClr val="0070C0"/>
                </a:solidFill>
              </a:rPr>
              <a:t>onečišćujućih tvari </a:t>
            </a:r>
            <a:r>
              <a:rPr lang="pl-PL" sz="2000" dirty="0" smtClean="0">
                <a:solidFill>
                  <a:srgbClr val="0070C0"/>
                </a:solidFill>
              </a:rPr>
              <a:t>– nema prikaza putem indeksa</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a:solidFill>
                  <a:srgbClr val="0070C0"/>
                </a:solidFill>
                <a:hlinkClick r:id="rId4"/>
              </a:rPr>
              <a:t>http://zrak.zzjziz.hr</a:t>
            </a:r>
            <a:r>
              <a:rPr lang="pl-PL" sz="2000" dirty="0" smtClean="0">
                <a:solidFill>
                  <a:srgbClr val="0070C0"/>
                </a:solidFill>
                <a:hlinkClick r:id="rId4"/>
              </a:rPr>
              <a:t>/</a:t>
            </a:r>
            <a:endParaRPr lang="pl-PL" sz="2400" b="1" dirty="0">
              <a:solidFill>
                <a:srgbClr val="1F497D"/>
              </a:solidFill>
            </a:endParaRPr>
          </a:p>
        </p:txBody>
      </p:sp>
      <p:pic>
        <p:nvPicPr>
          <p:cNvPr id="3" name="Picture 2"/>
          <p:cNvPicPr>
            <a:picLocks noChangeAspect="1"/>
          </p:cNvPicPr>
          <p:nvPr/>
        </p:nvPicPr>
        <p:blipFill>
          <a:blip r:embed="rId5"/>
          <a:stretch>
            <a:fillRect/>
          </a:stretch>
        </p:blipFill>
        <p:spPr>
          <a:xfrm>
            <a:off x="3806102" y="962101"/>
            <a:ext cx="5067301" cy="3944136"/>
          </a:xfrm>
          <a:prstGeom prst="rect">
            <a:avLst/>
          </a:prstGeom>
        </p:spPr>
      </p:pic>
    </p:spTree>
    <p:extLst>
      <p:ext uri="{BB962C8B-B14F-4D97-AF65-F5344CB8AC3E}">
        <p14:creationId xmlns:p14="http://schemas.microsoft.com/office/powerpoint/2010/main" val="101777513"/>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50920" y="1295400"/>
            <a:ext cx="8886548" cy="1077218"/>
          </a:xfrm>
          <a:prstGeom prst="rect">
            <a:avLst/>
          </a:prstGeom>
        </p:spPr>
        <p:txBody>
          <a:bodyPr wrap="square">
            <a:spAutoFit/>
          </a:bodyPr>
          <a:lstStyle/>
          <a:p>
            <a:pPr marL="0" lvl="1">
              <a:spcBef>
                <a:spcPct val="20000"/>
              </a:spcBef>
            </a:pPr>
            <a:r>
              <a:rPr lang="pl-PL" sz="2400" b="1" dirty="0" smtClean="0">
                <a:solidFill>
                  <a:srgbClr val="1F497D"/>
                </a:solidFill>
              </a:rPr>
              <a:t>Irska - </a:t>
            </a:r>
            <a:r>
              <a:rPr lang="pl-PL" sz="2000" dirty="0" smtClean="0">
                <a:solidFill>
                  <a:srgbClr val="0070C0"/>
                </a:solidFill>
              </a:rPr>
              <a:t>cijele </a:t>
            </a:r>
            <a:r>
              <a:rPr lang="pl-PL" sz="2000" dirty="0">
                <a:solidFill>
                  <a:srgbClr val="0070C0"/>
                </a:solidFill>
              </a:rPr>
              <a:t>regije </a:t>
            </a:r>
            <a:r>
              <a:rPr lang="pl-PL" sz="2000" dirty="0" smtClean="0">
                <a:solidFill>
                  <a:srgbClr val="0070C0"/>
                </a:solidFill>
              </a:rPr>
              <a:t>(zone) </a:t>
            </a:r>
            <a:r>
              <a:rPr lang="pl-PL" sz="2000" dirty="0">
                <a:solidFill>
                  <a:srgbClr val="0070C0"/>
                </a:solidFill>
              </a:rPr>
              <a:t>i </a:t>
            </a:r>
            <a:r>
              <a:rPr lang="pl-PL" sz="2000" dirty="0" smtClean="0">
                <a:solidFill>
                  <a:srgbClr val="0070C0"/>
                </a:solidFill>
              </a:rPr>
              <a:t>gradovi (aglomeracije)</a:t>
            </a:r>
            <a:r>
              <a:rPr lang="pl-PL" sz="2000" dirty="0">
                <a:solidFill>
                  <a:srgbClr val="0070C0"/>
                </a:solidFill>
              </a:rPr>
              <a:t> </a:t>
            </a:r>
            <a:r>
              <a:rPr lang="pl-PL" sz="2000" dirty="0" smtClean="0">
                <a:solidFill>
                  <a:srgbClr val="0070C0"/>
                </a:solidFill>
              </a:rPr>
              <a:t>obojane su bojom indeksa. Opcionalno mogu se prikazati i mjerne postaje u boji indeksacije. Indeks se razlikuje od CAQI					</a:t>
            </a:r>
            <a:r>
              <a:rPr lang="pl-PL" sz="2000" dirty="0" smtClean="0">
                <a:solidFill>
                  <a:srgbClr val="0070C0"/>
                </a:solidFill>
                <a:hlinkClick r:id="rId4"/>
              </a:rPr>
              <a:t>http</a:t>
            </a:r>
            <a:r>
              <a:rPr lang="pl-PL" sz="2000" dirty="0">
                <a:solidFill>
                  <a:srgbClr val="0070C0"/>
                </a:solidFill>
                <a:hlinkClick r:id="rId4"/>
              </a:rPr>
              <a:t>://</a:t>
            </a:r>
            <a:r>
              <a:rPr lang="pl-PL" sz="2000" dirty="0" smtClean="0">
                <a:solidFill>
                  <a:srgbClr val="0070C0"/>
                </a:solidFill>
                <a:hlinkClick r:id="rId4"/>
              </a:rPr>
              <a:t>www.epa.ie/air/quality/ </a:t>
            </a:r>
          </a:p>
        </p:txBody>
      </p:sp>
      <p:pic>
        <p:nvPicPr>
          <p:cNvPr id="9" name="Picture 8"/>
          <p:cNvPicPr>
            <a:picLocks noChangeAspect="1"/>
          </p:cNvPicPr>
          <p:nvPr/>
        </p:nvPicPr>
        <p:blipFill>
          <a:blip r:embed="rId5"/>
          <a:stretch>
            <a:fillRect/>
          </a:stretch>
        </p:blipFill>
        <p:spPr>
          <a:xfrm>
            <a:off x="701335" y="2396451"/>
            <a:ext cx="7631929" cy="3649063"/>
          </a:xfrm>
          <a:prstGeom prst="rect">
            <a:avLst/>
          </a:prstGeom>
        </p:spPr>
      </p:pic>
    </p:spTree>
    <p:extLst>
      <p:ext uri="{BB962C8B-B14F-4D97-AF65-F5344CB8AC3E}">
        <p14:creationId xmlns:p14="http://schemas.microsoft.com/office/powerpoint/2010/main" val="4261397784"/>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13716" cy="1446550"/>
          </a:xfrm>
          <a:prstGeom prst="rect">
            <a:avLst/>
          </a:prstGeom>
        </p:spPr>
        <p:txBody>
          <a:bodyPr wrap="square">
            <a:spAutoFit/>
          </a:bodyPr>
          <a:lstStyle/>
          <a:p>
            <a:pPr marL="0" lvl="1">
              <a:spcBef>
                <a:spcPct val="20000"/>
              </a:spcBef>
            </a:pPr>
            <a:r>
              <a:rPr lang="pl-PL" sz="2400" b="1" dirty="0" smtClean="0">
                <a:solidFill>
                  <a:srgbClr val="1F497D"/>
                </a:solidFill>
              </a:rPr>
              <a:t>Irska</a:t>
            </a:r>
          </a:p>
          <a:p>
            <a:pPr marL="0" lvl="1">
              <a:spcBef>
                <a:spcPct val="20000"/>
              </a:spcBef>
            </a:pPr>
            <a:r>
              <a:rPr lang="pl-PL" sz="2000" dirty="0">
                <a:solidFill>
                  <a:srgbClr val="0070C0"/>
                </a:solidFill>
              </a:rPr>
              <a:t>- objašnjenje </a:t>
            </a:r>
            <a:r>
              <a:rPr lang="pl-PL" sz="2000" dirty="0" smtClean="0">
                <a:solidFill>
                  <a:srgbClr val="0070C0"/>
                </a:solidFill>
              </a:rPr>
              <a:t>indeksnih razina za zdravstvenom porukom </a:t>
            </a: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355759" y="1450882"/>
            <a:ext cx="4939961" cy="496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489658"/>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75860" cy="2025170"/>
          </a:xfrm>
          <a:prstGeom prst="rect">
            <a:avLst/>
          </a:prstGeom>
        </p:spPr>
        <p:txBody>
          <a:bodyPr wrap="square">
            <a:spAutoFit/>
          </a:bodyPr>
          <a:lstStyle/>
          <a:p>
            <a:pPr marL="0" lvl="1">
              <a:spcBef>
                <a:spcPct val="20000"/>
              </a:spcBef>
            </a:pPr>
            <a:r>
              <a:rPr lang="pl-PL" sz="2400" b="1" dirty="0" smtClean="0">
                <a:solidFill>
                  <a:srgbClr val="1F497D"/>
                </a:solidFill>
              </a:rPr>
              <a:t>Velika Britanija</a:t>
            </a:r>
          </a:p>
          <a:p>
            <a:pPr marL="0" lvl="1">
              <a:spcBef>
                <a:spcPct val="20000"/>
              </a:spcBef>
            </a:pPr>
            <a:r>
              <a:rPr lang="pl-PL" sz="2000" dirty="0">
                <a:solidFill>
                  <a:srgbClr val="0070C0"/>
                </a:solidFill>
              </a:rPr>
              <a:t>- prognoza vrijednosti indeksa za narednih pet dana</a:t>
            </a:r>
          </a:p>
          <a:p>
            <a:pPr marL="0" lvl="1">
              <a:spcBef>
                <a:spcPct val="20000"/>
              </a:spcBef>
            </a:pPr>
            <a:endParaRPr lang="pl-PL" sz="2400" b="1" dirty="0" smtClean="0">
              <a:solidFill>
                <a:srgbClr val="1F497D"/>
              </a:solidFill>
            </a:endParaRPr>
          </a:p>
          <a:p>
            <a:pPr marL="0" lvl="1">
              <a:spcBef>
                <a:spcPct val="20000"/>
              </a:spcBef>
            </a:pPr>
            <a:r>
              <a:rPr lang="pl-PL" sz="2400" b="1" dirty="0" smtClean="0">
                <a:solidFill>
                  <a:srgbClr val="1F497D"/>
                </a:solidFill>
              </a:rPr>
              <a:t> </a:t>
            </a:r>
            <a:r>
              <a:rPr lang="pl-PL" sz="2000" dirty="0">
                <a:solidFill>
                  <a:srgbClr val="0070C0"/>
                </a:solidFill>
                <a:hlinkClick r:id="rId4"/>
              </a:rPr>
              <a:t>https://uk-air.defra.gov.uk</a:t>
            </a:r>
            <a:r>
              <a:rPr lang="pl-PL" sz="2000" dirty="0" smtClean="0">
                <a:solidFill>
                  <a:srgbClr val="0070C0"/>
                </a:solidFill>
                <a:hlinkClick r:id="rId4"/>
              </a:rPr>
              <a:t>/</a:t>
            </a:r>
            <a:r>
              <a:rPr lang="pl-PL" sz="2000" dirty="0" smtClean="0">
                <a:solidFill>
                  <a:srgbClr val="0070C0"/>
                </a:solidFill>
              </a:rPr>
              <a:t> </a:t>
            </a:r>
          </a:p>
        </p:txBody>
      </p:sp>
      <p:pic>
        <p:nvPicPr>
          <p:cNvPr id="4" name="Picture 3"/>
          <p:cNvPicPr>
            <a:picLocks noChangeAspect="1"/>
          </p:cNvPicPr>
          <p:nvPr/>
        </p:nvPicPr>
        <p:blipFill>
          <a:blip r:embed="rId5"/>
          <a:stretch>
            <a:fillRect/>
          </a:stretch>
        </p:blipFill>
        <p:spPr>
          <a:xfrm>
            <a:off x="4673344" y="1272309"/>
            <a:ext cx="3586193" cy="5386434"/>
          </a:xfrm>
          <a:prstGeom prst="rect">
            <a:avLst/>
          </a:prstGeom>
        </p:spPr>
      </p:pic>
    </p:spTree>
    <p:extLst>
      <p:ext uri="{BB962C8B-B14F-4D97-AF65-F5344CB8AC3E}">
        <p14:creationId xmlns:p14="http://schemas.microsoft.com/office/powerpoint/2010/main" val="801649562"/>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75860" cy="4105739"/>
          </a:xfrm>
          <a:prstGeom prst="rect">
            <a:avLst/>
          </a:prstGeom>
        </p:spPr>
        <p:txBody>
          <a:bodyPr wrap="square">
            <a:spAutoFit/>
          </a:bodyPr>
          <a:lstStyle/>
          <a:p>
            <a:pPr marL="0" lvl="1">
              <a:spcBef>
                <a:spcPct val="20000"/>
              </a:spcBef>
            </a:pPr>
            <a:r>
              <a:rPr lang="pl-PL" sz="2400" b="1" dirty="0" smtClean="0">
                <a:solidFill>
                  <a:srgbClr val="1F497D"/>
                </a:solidFill>
              </a:rPr>
              <a:t>Velika Britanija</a:t>
            </a:r>
          </a:p>
          <a:p>
            <a:pPr marL="0" lvl="1">
              <a:spcBef>
                <a:spcPct val="20000"/>
              </a:spcBef>
            </a:pPr>
            <a:r>
              <a:rPr lang="pl-PL" sz="2000" dirty="0" smtClean="0">
                <a:solidFill>
                  <a:srgbClr val="0070C0"/>
                </a:solidFill>
              </a:rPr>
              <a:t>- prognoza </a:t>
            </a:r>
            <a:r>
              <a:rPr lang="pl-PL" sz="2000" dirty="0">
                <a:solidFill>
                  <a:srgbClr val="0070C0"/>
                </a:solidFill>
              </a:rPr>
              <a:t>vrijednosti indeksa za narednih pet </a:t>
            </a:r>
            <a:r>
              <a:rPr lang="pl-PL" sz="2000" dirty="0" smtClean="0">
                <a:solidFill>
                  <a:srgbClr val="0070C0"/>
                </a:solidFill>
              </a:rPr>
              <a:t>dana</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400" b="1" dirty="0" smtClean="0">
                <a:solidFill>
                  <a:srgbClr val="1F497D"/>
                </a:solidFill>
              </a:rPr>
              <a:t> </a:t>
            </a:r>
            <a:r>
              <a:rPr lang="pl-PL" sz="2000" dirty="0">
                <a:solidFill>
                  <a:srgbClr val="0070C0"/>
                </a:solidFill>
                <a:hlinkClick r:id="rId4"/>
              </a:rPr>
              <a:t>https://uk-air.defra.gov.uk</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r>
              <a:rPr lang="pl-PL" sz="2000" dirty="0">
                <a:solidFill>
                  <a:srgbClr val="0070C0"/>
                </a:solidFill>
                <a:hlinkClick r:id="rId5"/>
              </a:rPr>
              <a:t>https://uk-air.defra.gov.uk/forecasting</a:t>
            </a:r>
            <a:r>
              <a:rPr lang="pl-PL" sz="2000" dirty="0" smtClean="0">
                <a:solidFill>
                  <a:srgbClr val="0070C0"/>
                </a:solidFill>
                <a:hlinkClick r:id="rId5"/>
              </a:rPr>
              <a:t>/</a:t>
            </a:r>
            <a:r>
              <a:rPr lang="pl-PL" sz="2000" dirty="0" smtClean="0">
                <a:solidFill>
                  <a:srgbClr val="0070C0"/>
                </a:solidFill>
              </a:rPr>
              <a:t> </a:t>
            </a:r>
          </a:p>
        </p:txBody>
      </p:sp>
      <p:pic>
        <p:nvPicPr>
          <p:cNvPr id="3" name="Picture 2"/>
          <p:cNvPicPr>
            <a:picLocks noChangeAspect="1"/>
          </p:cNvPicPr>
          <p:nvPr/>
        </p:nvPicPr>
        <p:blipFill>
          <a:blip r:embed="rId6"/>
          <a:stretch>
            <a:fillRect/>
          </a:stretch>
        </p:blipFill>
        <p:spPr>
          <a:xfrm>
            <a:off x="3806102" y="1485167"/>
            <a:ext cx="5248910" cy="4642142"/>
          </a:xfrm>
          <a:prstGeom prst="rect">
            <a:avLst/>
          </a:prstGeom>
        </p:spPr>
      </p:pic>
    </p:spTree>
    <p:extLst>
      <p:ext uri="{BB962C8B-B14F-4D97-AF65-F5344CB8AC3E}">
        <p14:creationId xmlns:p14="http://schemas.microsoft.com/office/powerpoint/2010/main" val="1703592195"/>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689283" cy="4708981"/>
          </a:xfrm>
          <a:prstGeom prst="rect">
            <a:avLst/>
          </a:prstGeom>
        </p:spPr>
        <p:txBody>
          <a:bodyPr wrap="square">
            <a:spAutoFit/>
          </a:bodyPr>
          <a:lstStyle/>
          <a:p>
            <a:pPr marL="0" lvl="1">
              <a:spcBef>
                <a:spcPct val="20000"/>
              </a:spcBef>
            </a:pPr>
            <a:r>
              <a:rPr lang="pl-PL" sz="2400" b="1" dirty="0" smtClean="0">
                <a:solidFill>
                  <a:srgbClr val="1F497D"/>
                </a:solidFill>
              </a:rPr>
              <a:t>Nizozemska</a:t>
            </a:r>
          </a:p>
          <a:p>
            <a:pPr marL="0" lvl="1">
              <a:spcBef>
                <a:spcPct val="20000"/>
              </a:spcBef>
            </a:pPr>
            <a:r>
              <a:rPr lang="pl-PL" sz="2000" dirty="0" smtClean="0">
                <a:solidFill>
                  <a:srgbClr val="0070C0"/>
                </a:solidFill>
              </a:rPr>
              <a:t>- Indeksacija sa prikazom mjernih postaja u boji indeksa</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https://www.luchtmeetnet.nl</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3074214" y="1362234"/>
            <a:ext cx="5955077" cy="4168554"/>
          </a:xfrm>
          <a:prstGeom prst="rect">
            <a:avLst/>
          </a:prstGeom>
        </p:spPr>
      </p:pic>
    </p:spTree>
    <p:extLst>
      <p:ext uri="{BB962C8B-B14F-4D97-AF65-F5344CB8AC3E}">
        <p14:creationId xmlns:p14="http://schemas.microsoft.com/office/powerpoint/2010/main" val="3443435975"/>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4216539"/>
          </a:xfrm>
          <a:prstGeom prst="rect">
            <a:avLst/>
          </a:prstGeom>
        </p:spPr>
        <p:txBody>
          <a:bodyPr wrap="square">
            <a:spAutoFit/>
          </a:bodyPr>
          <a:lstStyle/>
          <a:p>
            <a:pPr marL="0" lvl="1">
              <a:spcBef>
                <a:spcPct val="20000"/>
              </a:spcBef>
            </a:pPr>
            <a:r>
              <a:rPr lang="pl-PL" sz="2400" b="1" dirty="0" smtClean="0">
                <a:solidFill>
                  <a:srgbClr val="1F497D"/>
                </a:solidFill>
              </a:rPr>
              <a:t>Nizozemska</a:t>
            </a:r>
          </a:p>
          <a:p>
            <a:pPr marL="0" lvl="1">
              <a:spcBef>
                <a:spcPct val="20000"/>
              </a:spcBef>
            </a:pPr>
            <a:r>
              <a:rPr lang="pl-PL" sz="2000" dirty="0" smtClean="0">
                <a:solidFill>
                  <a:srgbClr val="0070C0"/>
                </a:solidFill>
              </a:rPr>
              <a:t>- Može se vidjeti i kartografski prikaz – sa prognozom kvalitete zraka do dva dana unaprijed</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www.luchtmeetnet.nl/kaart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2585477" y="1466711"/>
            <a:ext cx="6428177" cy="4407070"/>
          </a:xfrm>
          <a:prstGeom prst="rect">
            <a:avLst/>
          </a:prstGeom>
        </p:spPr>
      </p:pic>
    </p:spTree>
    <p:extLst>
      <p:ext uri="{BB962C8B-B14F-4D97-AF65-F5344CB8AC3E}">
        <p14:creationId xmlns:p14="http://schemas.microsoft.com/office/powerpoint/2010/main" val="164041769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9898" y="1362234"/>
            <a:ext cx="9064102" cy="4955203"/>
          </a:xfrm>
          <a:prstGeom prst="rect">
            <a:avLst/>
          </a:prstGeom>
        </p:spPr>
        <p:txBody>
          <a:bodyPr wrap="square">
            <a:spAutoFit/>
          </a:bodyPr>
          <a:lstStyle/>
          <a:p>
            <a:pPr marL="0" lvl="1">
              <a:spcBef>
                <a:spcPct val="20000"/>
              </a:spcBef>
            </a:pPr>
            <a:r>
              <a:rPr lang="pl-PL" sz="2400" b="1" dirty="0" smtClean="0">
                <a:solidFill>
                  <a:srgbClr val="1F497D"/>
                </a:solidFill>
              </a:rPr>
              <a:t>Provedbena odluka komisije IPR </a:t>
            </a:r>
            <a:r>
              <a:rPr lang="pl-PL" sz="2000" b="1" dirty="0">
                <a:solidFill>
                  <a:srgbClr val="1F497D"/>
                </a:solidFill>
              </a:rPr>
              <a:t>(2011/850/EU) </a:t>
            </a:r>
            <a:r>
              <a:rPr lang="pl-PL" sz="2000" b="1" dirty="0" smtClean="0">
                <a:solidFill>
                  <a:srgbClr val="1F497D"/>
                </a:solidFill>
              </a:rPr>
              <a:t>-</a:t>
            </a:r>
            <a:r>
              <a:rPr lang="pl-PL" sz="2000" dirty="0" smtClean="0">
                <a:solidFill>
                  <a:srgbClr val="0070C0"/>
                </a:solidFill>
              </a:rPr>
              <a:t> utvrđuje </a:t>
            </a:r>
            <a:r>
              <a:rPr lang="pl-PL" sz="2000" dirty="0">
                <a:solidFill>
                  <a:srgbClr val="0070C0"/>
                </a:solidFill>
              </a:rPr>
              <a:t>pravila za direktive 2004/107/EZ i 2008/50/EZ </a:t>
            </a:r>
            <a:r>
              <a:rPr lang="pl-PL" sz="2000" dirty="0" smtClean="0">
                <a:solidFill>
                  <a:srgbClr val="0070C0"/>
                </a:solidFill>
              </a:rPr>
              <a:t>u </a:t>
            </a:r>
            <a:r>
              <a:rPr lang="pl-PL" sz="2000" dirty="0">
                <a:solidFill>
                  <a:srgbClr val="0070C0"/>
                </a:solidFill>
              </a:rPr>
              <a:t>pogledu uzajamne razmjene informacija i izvješćivanja o kvaliteti </a:t>
            </a:r>
            <a:r>
              <a:rPr lang="pl-PL" sz="2000" dirty="0" smtClean="0">
                <a:solidFill>
                  <a:srgbClr val="0070C0"/>
                </a:solidFill>
              </a:rPr>
              <a:t>zraka. </a:t>
            </a:r>
          </a:p>
          <a:p>
            <a:pPr marL="0" lvl="1">
              <a:spcBef>
                <a:spcPct val="20000"/>
              </a:spcBef>
            </a:pPr>
            <a:r>
              <a:rPr lang="pl-PL" sz="2000" dirty="0">
                <a:solidFill>
                  <a:srgbClr val="0070C0"/>
                </a:solidFill>
              </a:rPr>
              <a:t>Područje primjene ove Odluke obuhvaća godišnje izvje­šćivanje o procjeni kvalitete zraka i dostavljanje informacija o planovima i </a:t>
            </a:r>
            <a:r>
              <a:rPr lang="pl-PL" sz="2000" dirty="0" smtClean="0">
                <a:solidFill>
                  <a:srgbClr val="0070C0"/>
                </a:solidFill>
              </a:rPr>
              <a:t>programima.</a:t>
            </a:r>
          </a:p>
          <a:p>
            <a:pPr marL="0" lvl="1">
              <a:spcBef>
                <a:spcPct val="20000"/>
              </a:spcBef>
            </a:pPr>
            <a:r>
              <a:rPr lang="pl-PL" sz="2000" dirty="0" smtClean="0">
                <a:solidFill>
                  <a:srgbClr val="0070C0"/>
                </a:solidFill>
              </a:rPr>
              <a:t>Odluka također propisuje da Komisija </a:t>
            </a:r>
            <a:r>
              <a:rPr lang="pl-PL" sz="2000" dirty="0">
                <a:solidFill>
                  <a:srgbClr val="0070C0"/>
                </a:solidFill>
              </a:rPr>
              <a:t>uz pomoć Europske agencije za okoliš treba uspostaviti internetsko sučelje zvano </a:t>
            </a:r>
            <a:r>
              <a:rPr lang="pl-PL" sz="2000" b="1" dirty="0" smtClean="0">
                <a:solidFill>
                  <a:srgbClr val="0070C0"/>
                </a:solidFill>
              </a:rPr>
              <a:t>portal za kvalitetu </a:t>
            </a:r>
            <a:r>
              <a:rPr lang="pl-PL" sz="2000" b="1" dirty="0">
                <a:solidFill>
                  <a:srgbClr val="0070C0"/>
                </a:solidFill>
              </a:rPr>
              <a:t>zraka</a:t>
            </a:r>
            <a:r>
              <a:rPr lang="pl-PL" sz="2000" dirty="0">
                <a:solidFill>
                  <a:srgbClr val="0070C0"/>
                </a:solidFill>
              </a:rPr>
              <a:t>, na kojem države članice trebaju učiniti dostupnima informacije o kvaliteti zraka i gdje </a:t>
            </a:r>
            <a:r>
              <a:rPr lang="pl-PL" sz="2000" dirty="0" smtClean="0">
                <a:solidFill>
                  <a:srgbClr val="0070C0"/>
                </a:solidFill>
              </a:rPr>
              <a:t>će javnost imati </a:t>
            </a:r>
            <a:r>
              <a:rPr lang="pl-PL" sz="2000" dirty="0">
                <a:solidFill>
                  <a:srgbClr val="0070C0"/>
                </a:solidFill>
              </a:rPr>
              <a:t>pristup informacijama o okolišu koje </a:t>
            </a:r>
            <a:r>
              <a:rPr lang="pl-PL" sz="2000" dirty="0" smtClean="0">
                <a:solidFill>
                  <a:srgbClr val="0070C0"/>
                </a:solidFill>
              </a:rPr>
              <a:t>države članice objavljuju.</a:t>
            </a:r>
          </a:p>
          <a:p>
            <a:pPr marL="0" lvl="1">
              <a:spcBef>
                <a:spcPct val="20000"/>
              </a:spcBef>
            </a:pPr>
            <a:r>
              <a:rPr lang="pl-PL" sz="2000" dirty="0">
                <a:solidFill>
                  <a:srgbClr val="0070C0"/>
                </a:solidFill>
              </a:rPr>
              <a:t>Države članice i Komisija moraju prikupljati, razmjenjivati i procjenjivati najnovije informacije o kvaliteti zraka da bi bolje razumjele učinke onečišćenja zraka i razvile odgovarajuće politike. Da bi se olakšala obrada i usporedba najnovijih informacija o kvaliteti zraka, najnovije informacije trebaju se staviti na raspolaganje Komisiji u istom standardiziranom obliku kao i potvrđeni podaci, u razumnom roku nakon što su stavljene na raspolaganje javnosti</a:t>
            </a:r>
            <a:r>
              <a:rPr lang="pl-PL" sz="2000" dirty="0" smtClean="0">
                <a:solidFill>
                  <a:srgbClr val="0070C0"/>
                </a:solidFill>
              </a:rPr>
              <a:t>.</a:t>
            </a:r>
          </a:p>
        </p:txBody>
      </p:sp>
    </p:spTree>
    <p:extLst>
      <p:ext uri="{BB962C8B-B14F-4D97-AF65-F5344CB8AC3E}">
        <p14:creationId xmlns:p14="http://schemas.microsoft.com/office/powerpoint/2010/main" val="2032974017"/>
      </p:ext>
    </p:extLst>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24287" y="1312585"/>
            <a:ext cx="8904303" cy="769441"/>
          </a:xfrm>
          <a:prstGeom prst="rect">
            <a:avLst/>
          </a:prstGeom>
        </p:spPr>
        <p:txBody>
          <a:bodyPr wrap="square">
            <a:spAutoFit/>
          </a:bodyPr>
          <a:lstStyle/>
          <a:p>
            <a:pPr marL="0" lvl="1">
              <a:spcBef>
                <a:spcPct val="20000"/>
              </a:spcBef>
            </a:pPr>
            <a:r>
              <a:rPr lang="pl-PL" sz="2400" b="1" dirty="0" smtClean="0">
                <a:solidFill>
                  <a:srgbClr val="1F497D"/>
                </a:solidFill>
              </a:rPr>
              <a:t>Svijet </a:t>
            </a:r>
            <a:r>
              <a:rPr lang="pl-PL" sz="2000" dirty="0">
                <a:solidFill>
                  <a:srgbClr val="0070C0"/>
                </a:solidFill>
              </a:rPr>
              <a:t>- prikaz </a:t>
            </a:r>
            <a:r>
              <a:rPr lang="pl-PL" sz="2000" dirty="0" smtClean="0">
                <a:solidFill>
                  <a:srgbClr val="0070C0"/>
                </a:solidFill>
              </a:rPr>
              <a:t>indksa kvalitete zraka u svijetu – mogućnost izbora više jezika 	</a:t>
            </a:r>
            <a:r>
              <a:rPr lang="pl-PL" sz="2000" dirty="0" smtClean="0">
                <a:solidFill>
                  <a:srgbClr val="0070C0"/>
                </a:solidFill>
                <a:hlinkClick r:id="rId4"/>
              </a:rPr>
              <a:t>http</a:t>
            </a:r>
            <a:r>
              <a:rPr lang="pl-PL" sz="2000" dirty="0">
                <a:solidFill>
                  <a:srgbClr val="0070C0"/>
                </a:solidFill>
                <a:hlinkClick r:id="rId4"/>
              </a:rPr>
              <a:t>://aqicn.org/map/world</a:t>
            </a:r>
            <a:r>
              <a:rPr lang="pl-PL" sz="2000" dirty="0" smtClean="0">
                <a:solidFill>
                  <a:srgbClr val="0070C0"/>
                </a:solidFill>
                <a:hlinkClick r:id="rId4"/>
              </a:rPr>
              <a:t>/</a:t>
            </a: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884897" y="2148860"/>
            <a:ext cx="7423907" cy="4122462"/>
          </a:xfrm>
          <a:prstGeom prst="rect">
            <a:avLst/>
          </a:prstGeom>
        </p:spPr>
      </p:pic>
    </p:spTree>
    <p:extLst>
      <p:ext uri="{BB962C8B-B14F-4D97-AF65-F5344CB8AC3E}">
        <p14:creationId xmlns:p14="http://schemas.microsoft.com/office/powerpoint/2010/main" val="3338263236"/>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4216539"/>
          </a:xfrm>
          <a:prstGeom prst="rect">
            <a:avLst/>
          </a:prstGeom>
        </p:spPr>
        <p:txBody>
          <a:bodyPr wrap="square">
            <a:spAutoFit/>
          </a:bodyPr>
          <a:lstStyle/>
          <a:p>
            <a:pPr marL="0" lvl="1">
              <a:spcBef>
                <a:spcPct val="20000"/>
              </a:spcBef>
            </a:pPr>
            <a:r>
              <a:rPr lang="pl-PL" sz="2400" b="1" dirty="0">
                <a:solidFill>
                  <a:srgbClr val="1F497D"/>
                </a:solidFill>
              </a:rPr>
              <a:t>S</a:t>
            </a:r>
            <a:r>
              <a:rPr lang="pl-PL" sz="2400" b="1" dirty="0" smtClean="0">
                <a:solidFill>
                  <a:srgbClr val="1F497D"/>
                </a:solidFill>
              </a:rPr>
              <a:t>vijet</a:t>
            </a:r>
          </a:p>
          <a:p>
            <a:pPr marL="0" lvl="1">
              <a:spcBef>
                <a:spcPct val="20000"/>
              </a:spcBef>
            </a:pPr>
            <a:r>
              <a:rPr lang="pl-PL" sz="2000" dirty="0" smtClean="0">
                <a:solidFill>
                  <a:srgbClr val="0070C0"/>
                </a:solidFill>
              </a:rPr>
              <a:t>Kineska stranica - mogućnost izbora države, regije, kontinenta </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http://aqicn.org/map/croatia/#@</a:t>
            </a:r>
            <a:r>
              <a:rPr lang="pl-PL" sz="2000" dirty="0" smtClean="0">
                <a:solidFill>
                  <a:srgbClr val="0070C0"/>
                </a:solidFill>
                <a:hlinkClick r:id="rId4"/>
              </a:rPr>
              <a:t>g/44.183/16.2872/7z</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8" name="Picture 7"/>
          <p:cNvPicPr>
            <a:picLocks noChangeAspect="1"/>
          </p:cNvPicPr>
          <p:nvPr/>
        </p:nvPicPr>
        <p:blipFill>
          <a:blip r:embed="rId5"/>
          <a:stretch>
            <a:fillRect/>
          </a:stretch>
        </p:blipFill>
        <p:spPr>
          <a:xfrm>
            <a:off x="2521258" y="1355611"/>
            <a:ext cx="6558808" cy="4973401"/>
          </a:xfrm>
          <a:prstGeom prst="rect">
            <a:avLst/>
          </a:prstGeom>
        </p:spPr>
      </p:pic>
    </p:spTree>
    <p:extLst>
      <p:ext uri="{BB962C8B-B14F-4D97-AF65-F5344CB8AC3E}">
        <p14:creationId xmlns:p14="http://schemas.microsoft.com/office/powerpoint/2010/main" val="1204270462"/>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405848" cy="3600986"/>
          </a:xfrm>
          <a:prstGeom prst="rect">
            <a:avLst/>
          </a:prstGeom>
        </p:spPr>
        <p:txBody>
          <a:bodyPr wrap="square">
            <a:spAutoFit/>
          </a:bodyPr>
          <a:lstStyle/>
          <a:p>
            <a:pPr marL="0" lvl="1">
              <a:spcBef>
                <a:spcPct val="20000"/>
              </a:spcBef>
            </a:pPr>
            <a:r>
              <a:rPr lang="pl-PL" sz="2400" b="1" dirty="0">
                <a:solidFill>
                  <a:srgbClr val="1F497D"/>
                </a:solidFill>
              </a:rPr>
              <a:t>S</a:t>
            </a:r>
            <a:r>
              <a:rPr lang="pl-PL" sz="2400" b="1" dirty="0" smtClean="0">
                <a:solidFill>
                  <a:srgbClr val="1F497D"/>
                </a:solidFill>
              </a:rPr>
              <a:t>vijet</a:t>
            </a:r>
          </a:p>
          <a:p>
            <a:pPr marL="0" lvl="1">
              <a:spcBef>
                <a:spcPct val="20000"/>
              </a:spcBef>
            </a:pPr>
            <a:r>
              <a:rPr lang="pl-PL" sz="2000" dirty="0" smtClean="0">
                <a:solidFill>
                  <a:srgbClr val="0070C0"/>
                </a:solidFill>
              </a:rPr>
              <a:t>Kineska stranica - mogućnost izbora države, regije, kontinenta </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http://aqicn.org/faq</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2722598" y="1533544"/>
            <a:ext cx="6412709" cy="4371505"/>
          </a:xfrm>
          <a:prstGeom prst="rect">
            <a:avLst/>
          </a:prstGeom>
        </p:spPr>
      </p:pic>
    </p:spTree>
    <p:extLst>
      <p:ext uri="{BB962C8B-B14F-4D97-AF65-F5344CB8AC3E}">
        <p14:creationId xmlns:p14="http://schemas.microsoft.com/office/powerpoint/2010/main" val="971443805"/>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1021" y="1533545"/>
            <a:ext cx="2574525" cy="3600986"/>
          </a:xfrm>
          <a:prstGeom prst="rect">
            <a:avLst/>
          </a:prstGeom>
        </p:spPr>
        <p:txBody>
          <a:bodyPr wrap="square">
            <a:spAutoFit/>
          </a:bodyPr>
          <a:lstStyle/>
          <a:p>
            <a:pPr marL="0" lvl="1">
              <a:spcBef>
                <a:spcPct val="20000"/>
              </a:spcBef>
            </a:pPr>
            <a:r>
              <a:rPr lang="pl-PL" sz="2400" b="1" dirty="0">
                <a:solidFill>
                  <a:srgbClr val="1F497D"/>
                </a:solidFill>
              </a:rPr>
              <a:t>S</a:t>
            </a:r>
            <a:r>
              <a:rPr lang="pl-PL" sz="2400" b="1" dirty="0" smtClean="0">
                <a:solidFill>
                  <a:srgbClr val="1F497D"/>
                </a:solidFill>
              </a:rPr>
              <a:t>vijet</a:t>
            </a:r>
          </a:p>
          <a:p>
            <a:pPr marL="0" lvl="1">
              <a:spcBef>
                <a:spcPct val="20000"/>
              </a:spcBef>
            </a:pPr>
            <a:r>
              <a:rPr lang="pl-PL" sz="2000" dirty="0" smtClean="0">
                <a:solidFill>
                  <a:srgbClr val="0070C0"/>
                </a:solidFill>
              </a:rPr>
              <a:t>Kineska stranica - mogućnost izbora države, regije, kontinenta </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http://aqicn.org/scale</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2518671" y="1505558"/>
            <a:ext cx="6468137" cy="4795467"/>
          </a:xfrm>
          <a:prstGeom prst="rect">
            <a:avLst/>
          </a:prstGeom>
        </p:spPr>
      </p:pic>
    </p:spTree>
    <p:extLst>
      <p:ext uri="{BB962C8B-B14F-4D97-AF65-F5344CB8AC3E}">
        <p14:creationId xmlns:p14="http://schemas.microsoft.com/office/powerpoint/2010/main" val="1391887434"/>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09146" y="1782120"/>
            <a:ext cx="3381732" cy="3908762"/>
          </a:xfrm>
          <a:prstGeom prst="rect">
            <a:avLst/>
          </a:prstGeom>
        </p:spPr>
        <p:txBody>
          <a:bodyPr wrap="square">
            <a:spAutoFit/>
          </a:bodyPr>
          <a:lstStyle/>
          <a:p>
            <a:pPr marL="0" lvl="1">
              <a:spcBef>
                <a:spcPct val="20000"/>
              </a:spcBef>
            </a:pPr>
            <a:r>
              <a:rPr lang="pl-PL" sz="2400" b="1" dirty="0" smtClean="0">
                <a:solidFill>
                  <a:srgbClr val="1F497D"/>
                </a:solidFill>
              </a:rPr>
              <a:t>SAD </a:t>
            </a:r>
          </a:p>
          <a:p>
            <a:pPr marL="0" lvl="1">
              <a:spcBef>
                <a:spcPct val="20000"/>
              </a:spcBef>
            </a:pPr>
            <a:r>
              <a:rPr lang="pl-PL" sz="2000" dirty="0" smtClean="0">
                <a:solidFill>
                  <a:srgbClr val="0070C0"/>
                </a:solidFill>
              </a:rPr>
              <a:t>Indeks kvalitete zraka na stranicama Agencije za zaštitu okoliša (EPA -Environment Protection Agency) </a:t>
            </a: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www3.epa.gov/airnow/aqi_brochure_02_14.pdf</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3631358" y="447253"/>
            <a:ext cx="5269753" cy="5887190"/>
          </a:xfrm>
          <a:prstGeom prst="rect">
            <a:avLst/>
          </a:prstGeom>
        </p:spPr>
      </p:pic>
    </p:spTree>
    <p:extLst>
      <p:ext uri="{BB962C8B-B14F-4D97-AF65-F5344CB8AC3E}">
        <p14:creationId xmlns:p14="http://schemas.microsoft.com/office/powerpoint/2010/main" val="453406397"/>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4216539"/>
          </a:xfrm>
          <a:prstGeom prst="rect">
            <a:avLst/>
          </a:prstGeom>
        </p:spPr>
        <p:txBody>
          <a:bodyPr wrap="square">
            <a:spAutoFit/>
          </a:bodyPr>
          <a:lstStyle/>
          <a:p>
            <a:pPr marL="0" lvl="1">
              <a:spcBef>
                <a:spcPct val="20000"/>
              </a:spcBef>
            </a:pPr>
            <a:r>
              <a:rPr lang="pl-PL" sz="2400" b="1" dirty="0" smtClean="0">
                <a:solidFill>
                  <a:srgbClr val="1F497D"/>
                </a:solidFill>
              </a:rPr>
              <a:t>SAD </a:t>
            </a:r>
          </a:p>
          <a:p>
            <a:pPr marL="0" lvl="1">
              <a:spcBef>
                <a:spcPct val="20000"/>
              </a:spcBef>
            </a:pPr>
            <a:r>
              <a:rPr lang="pl-PL" sz="2000" dirty="0" smtClean="0">
                <a:solidFill>
                  <a:srgbClr val="0070C0"/>
                </a:solidFill>
              </a:rPr>
              <a:t>- objašnjenje indeksacije</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airnow.gov/index.cfm?action=aqibasics.aqi</a:t>
            </a:r>
            <a:endParaRPr lang="pl-PL" sz="2000" dirty="0" smtClean="0">
              <a:solidFill>
                <a:srgbClr val="0070C0"/>
              </a:solidFill>
            </a:endParaRPr>
          </a:p>
          <a:p>
            <a:pPr marL="0" lvl="1">
              <a:spcBef>
                <a:spcPct val="20000"/>
              </a:spcBef>
            </a:pPr>
            <a:r>
              <a:rPr lang="pl-PL" sz="2000" dirty="0">
                <a:solidFill>
                  <a:srgbClr val="0070C0"/>
                </a:solidFill>
                <a:hlinkClick r:id="rId5"/>
              </a:rPr>
              <a:t>https://</a:t>
            </a:r>
            <a:r>
              <a:rPr lang="pl-PL" sz="2000" dirty="0" smtClean="0">
                <a:solidFill>
                  <a:srgbClr val="0070C0"/>
                </a:solidFill>
                <a:hlinkClick r:id="rId5"/>
              </a:rPr>
              <a:t>www3.epa.gov/airnow/aqi_brochure_02_14.pdf</a:t>
            </a:r>
            <a:endParaRPr lang="pl-PL" sz="2000" dirty="0" smtClean="0">
              <a:solidFill>
                <a:srgbClr val="0070C0"/>
              </a:solidFill>
            </a:endParaRPr>
          </a:p>
        </p:txBody>
      </p:sp>
      <p:pic>
        <p:nvPicPr>
          <p:cNvPr id="4" name="Picture 3"/>
          <p:cNvPicPr>
            <a:picLocks noChangeAspect="1"/>
          </p:cNvPicPr>
          <p:nvPr/>
        </p:nvPicPr>
        <p:blipFill>
          <a:blip r:embed="rId6"/>
          <a:stretch>
            <a:fillRect/>
          </a:stretch>
        </p:blipFill>
        <p:spPr>
          <a:xfrm>
            <a:off x="2637318" y="1416460"/>
            <a:ext cx="5228274" cy="4945969"/>
          </a:xfrm>
          <a:prstGeom prst="rect">
            <a:avLst/>
          </a:prstGeom>
        </p:spPr>
      </p:pic>
      <p:pic>
        <p:nvPicPr>
          <p:cNvPr id="13" name="Picture 12"/>
          <p:cNvPicPr>
            <a:picLocks noChangeAspect="1"/>
          </p:cNvPicPr>
          <p:nvPr/>
        </p:nvPicPr>
        <p:blipFill>
          <a:blip r:embed="rId7"/>
          <a:stretch>
            <a:fillRect/>
          </a:stretch>
        </p:blipFill>
        <p:spPr>
          <a:xfrm>
            <a:off x="5308847" y="337351"/>
            <a:ext cx="3717007" cy="3971161"/>
          </a:xfrm>
          <a:prstGeom prst="rect">
            <a:avLst/>
          </a:prstGeom>
        </p:spPr>
      </p:pic>
    </p:spTree>
    <p:extLst>
      <p:ext uri="{BB962C8B-B14F-4D97-AF65-F5344CB8AC3E}">
        <p14:creationId xmlns:p14="http://schemas.microsoft.com/office/powerpoint/2010/main" val="3573628649"/>
      </p:ext>
    </p:extLst>
  </p:cSld>
  <p:clrMapOvr>
    <a:masterClrMapping/>
  </p:clrMapOvr>
  <p:transition spd="med">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4462760"/>
          </a:xfrm>
          <a:prstGeom prst="rect">
            <a:avLst/>
          </a:prstGeom>
        </p:spPr>
        <p:txBody>
          <a:bodyPr wrap="square">
            <a:spAutoFit/>
          </a:bodyPr>
          <a:lstStyle/>
          <a:p>
            <a:pPr marL="0" lvl="1">
              <a:spcBef>
                <a:spcPct val="20000"/>
              </a:spcBef>
            </a:pPr>
            <a:r>
              <a:rPr lang="pl-PL" sz="2400" b="1" dirty="0" smtClean="0">
                <a:solidFill>
                  <a:srgbClr val="1F497D"/>
                </a:solidFill>
              </a:rPr>
              <a:t>SAD - EPA</a:t>
            </a:r>
          </a:p>
          <a:p>
            <a:pPr marL="0" lvl="1">
              <a:spcBef>
                <a:spcPct val="20000"/>
              </a:spcBef>
            </a:pPr>
            <a:r>
              <a:rPr lang="pl-PL" sz="2000" dirty="0" smtClean="0">
                <a:solidFill>
                  <a:srgbClr val="0070C0"/>
                </a:solidFill>
              </a:rPr>
              <a:t>Interaktivna mapa sa podacima o kvaliteti zraka</a:t>
            </a:r>
          </a:p>
          <a:p>
            <a:pPr marL="342900" lvl="1" indent="-342900">
              <a:spcBef>
                <a:spcPct val="20000"/>
              </a:spcBef>
              <a:buFontTx/>
              <a:buChar char="-"/>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www.epa.gov/outdoor-air-quality-data/interactive-map-air-quality-monitors</a:t>
            </a: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3028246" y="1159943"/>
            <a:ext cx="5930766" cy="5169069"/>
          </a:xfrm>
          <a:prstGeom prst="rect">
            <a:avLst/>
          </a:prstGeom>
        </p:spPr>
      </p:pic>
    </p:spTree>
    <p:extLst>
      <p:ext uri="{BB962C8B-B14F-4D97-AF65-F5344CB8AC3E}">
        <p14:creationId xmlns:p14="http://schemas.microsoft.com/office/powerpoint/2010/main" val="3349962352"/>
      </p:ext>
    </p:extLst>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0874" y="1362234"/>
            <a:ext cx="8755602" cy="1138773"/>
          </a:xfrm>
          <a:prstGeom prst="rect">
            <a:avLst/>
          </a:prstGeom>
        </p:spPr>
        <p:txBody>
          <a:bodyPr wrap="square">
            <a:spAutoFit/>
          </a:bodyPr>
          <a:lstStyle/>
          <a:p>
            <a:pPr marL="0" lvl="1">
              <a:spcBef>
                <a:spcPct val="20000"/>
              </a:spcBef>
            </a:pPr>
            <a:r>
              <a:rPr lang="pl-PL" sz="2400" b="1" dirty="0" smtClean="0">
                <a:solidFill>
                  <a:srgbClr val="1F497D"/>
                </a:solidFill>
              </a:rPr>
              <a:t>SAD </a:t>
            </a:r>
            <a:r>
              <a:rPr lang="pl-PL" sz="2000" dirty="0" smtClean="0">
                <a:solidFill>
                  <a:srgbClr val="0070C0"/>
                </a:solidFill>
              </a:rPr>
              <a:t>- mogućnost dodavanja na mapu svih pojedinih slojeva....</a:t>
            </a:r>
            <a:endParaRPr lang="pl-PL" sz="2000" dirty="0">
              <a:solidFill>
                <a:srgbClr val="0070C0"/>
              </a:solidFill>
            </a:endParaRPr>
          </a:p>
          <a:p>
            <a:pPr marL="0" lvl="1">
              <a:spcBef>
                <a:spcPct val="20000"/>
              </a:spcBef>
            </a:pPr>
            <a:r>
              <a:rPr lang="pl-PL" sz="2000" dirty="0">
                <a:solidFill>
                  <a:srgbClr val="0070C0"/>
                </a:solidFill>
                <a:hlinkClick r:id="rId4"/>
              </a:rPr>
              <a:t>https://epa.maps.arcgis.com/apps/webappviewer/index.html?id=5f239fd3e72f424f98ef3d5def547eb5&amp;extent=-146.2334,13.1913,-</a:t>
            </a:r>
            <a:r>
              <a:rPr lang="pl-PL" sz="2000" dirty="0" smtClean="0">
                <a:solidFill>
                  <a:srgbClr val="0070C0"/>
                </a:solidFill>
                <a:hlinkClick r:id="rId4"/>
              </a:rPr>
              <a:t>46.3896,56.5319</a:t>
            </a: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142043" y="2502070"/>
            <a:ext cx="8544272" cy="4156673"/>
          </a:xfrm>
          <a:prstGeom prst="rect">
            <a:avLst/>
          </a:prstGeom>
        </p:spPr>
      </p:pic>
    </p:spTree>
    <p:extLst>
      <p:ext uri="{BB962C8B-B14F-4D97-AF65-F5344CB8AC3E}">
        <p14:creationId xmlns:p14="http://schemas.microsoft.com/office/powerpoint/2010/main" val="587041052"/>
      </p:ext>
    </p:extLst>
  </p:cSld>
  <p:clrMapOvr>
    <a:masterClrMapping/>
  </p:clrMapOvr>
  <p:transition spd="med">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PRIMJERI</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6609" y="1492180"/>
            <a:ext cx="2009442" cy="1815882"/>
          </a:xfrm>
          <a:prstGeom prst="rect">
            <a:avLst/>
          </a:prstGeom>
        </p:spPr>
        <p:txBody>
          <a:bodyPr wrap="square">
            <a:spAutoFit/>
          </a:bodyPr>
          <a:lstStyle/>
          <a:p>
            <a:pPr marL="0" lvl="1">
              <a:spcBef>
                <a:spcPct val="20000"/>
              </a:spcBef>
            </a:pPr>
            <a:r>
              <a:rPr lang="pl-PL" sz="2400" b="1" dirty="0" smtClean="0">
                <a:solidFill>
                  <a:srgbClr val="1F497D"/>
                </a:solidFill>
              </a:rPr>
              <a:t>SAD </a:t>
            </a:r>
          </a:p>
          <a:p>
            <a:pPr marL="0" lvl="1">
              <a:spcBef>
                <a:spcPct val="20000"/>
              </a:spcBef>
            </a:pPr>
            <a:r>
              <a:rPr lang="pl-PL" sz="2000" dirty="0" smtClean="0">
                <a:solidFill>
                  <a:srgbClr val="0070C0"/>
                </a:solidFill>
              </a:rPr>
              <a:t>Moguć je pregled i sa google earth aplikacijom....</a:t>
            </a:r>
          </a:p>
          <a:p>
            <a:pPr marL="0" lvl="1">
              <a:spcBef>
                <a:spcPct val="20000"/>
              </a:spcBef>
            </a:pPr>
            <a:endParaRPr lang="pl-PL" sz="2000" dirty="0" smtClean="0">
              <a:solidFill>
                <a:srgbClr val="0070C0"/>
              </a:solidFill>
            </a:endParaRPr>
          </a:p>
        </p:txBody>
      </p:sp>
      <p:pic>
        <p:nvPicPr>
          <p:cNvPr id="12" name="Picture 11"/>
          <p:cNvPicPr>
            <a:picLocks noChangeAspect="1"/>
          </p:cNvPicPr>
          <p:nvPr/>
        </p:nvPicPr>
        <p:blipFill>
          <a:blip r:embed="rId4"/>
          <a:stretch>
            <a:fillRect/>
          </a:stretch>
        </p:blipFill>
        <p:spPr>
          <a:xfrm>
            <a:off x="2339296" y="1360114"/>
            <a:ext cx="6679168" cy="4480672"/>
          </a:xfrm>
          <a:prstGeom prst="rect">
            <a:avLst/>
          </a:prstGeom>
        </p:spPr>
      </p:pic>
    </p:spTree>
    <p:extLst>
      <p:ext uri="{BB962C8B-B14F-4D97-AF65-F5344CB8AC3E}">
        <p14:creationId xmlns:p14="http://schemas.microsoft.com/office/powerpoint/2010/main" val="1652514486"/>
      </p:ext>
    </p:extLst>
  </p:cSld>
  <p:clrMapOvr>
    <a:masterClrMapping/>
  </p:clrMapOvr>
  <p:transition spd="med">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HVALA NA PAŽNJI</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1609641600"/>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401205"/>
          </a:xfrm>
          <a:prstGeom prst="rect">
            <a:avLst/>
          </a:prstGeom>
        </p:spPr>
        <p:txBody>
          <a:bodyPr wrap="square">
            <a:spAutoFit/>
          </a:bodyPr>
          <a:lstStyle/>
          <a:p>
            <a:pPr marL="0" lvl="1">
              <a:spcBef>
                <a:spcPct val="20000"/>
              </a:spcBef>
            </a:pPr>
            <a:r>
              <a:rPr lang="sv-SE" sz="2400" b="1" dirty="0" smtClean="0">
                <a:solidFill>
                  <a:srgbClr val="1F497D"/>
                </a:solidFill>
              </a:rPr>
              <a:t>Pravilnik</a:t>
            </a:r>
            <a:r>
              <a:rPr lang="hr-BA" sz="2400" b="1" dirty="0" smtClean="0">
                <a:solidFill>
                  <a:srgbClr val="1F497D"/>
                </a:solidFill>
              </a:rPr>
              <a:t> </a:t>
            </a:r>
            <a:r>
              <a:rPr lang="sv-SE" sz="2400" b="1" dirty="0" smtClean="0">
                <a:solidFill>
                  <a:srgbClr val="1F497D"/>
                </a:solidFill>
              </a:rPr>
              <a:t>o praćenju kvalitete zraka</a:t>
            </a:r>
            <a:r>
              <a:rPr lang="hr-BA" sz="2400" b="1" dirty="0" smtClean="0">
                <a:solidFill>
                  <a:srgbClr val="1F497D"/>
                </a:solidFill>
              </a:rPr>
              <a:t> (NN 79/17)</a:t>
            </a:r>
            <a:r>
              <a:rPr lang="pl-PL" sz="2400" dirty="0">
                <a:solidFill>
                  <a:srgbClr val="0070C0"/>
                </a:solidFill>
              </a:rPr>
              <a:t> </a:t>
            </a:r>
            <a:r>
              <a:rPr lang="pl-PL" sz="2400" dirty="0" smtClean="0">
                <a:solidFill>
                  <a:srgbClr val="0070C0"/>
                </a:solidFill>
              </a:rPr>
              <a:t>- propisuje </a:t>
            </a:r>
            <a:r>
              <a:rPr lang="pl-PL" sz="2400" dirty="0">
                <a:solidFill>
                  <a:srgbClr val="0070C0"/>
                </a:solidFill>
              </a:rPr>
              <a:t>i način redovitog informiranja javnosti.</a:t>
            </a:r>
          </a:p>
          <a:p>
            <a:pPr marL="0" lvl="1">
              <a:spcBef>
                <a:spcPct val="20000"/>
              </a:spcBef>
            </a:pPr>
            <a:r>
              <a:rPr lang="pl-PL" sz="2000" b="1" dirty="0" smtClean="0">
                <a:solidFill>
                  <a:srgbClr val="0070C0"/>
                </a:solidFill>
              </a:rPr>
              <a:t>OBAVJEŠĆIVANJE JAVNOSTI </a:t>
            </a:r>
            <a:r>
              <a:rPr lang="pl-PL" sz="2000" dirty="0" smtClean="0">
                <a:solidFill>
                  <a:srgbClr val="0070C0"/>
                </a:solidFill>
              </a:rPr>
              <a:t>- Članak </a:t>
            </a:r>
            <a:r>
              <a:rPr lang="pl-PL" sz="2000" dirty="0">
                <a:solidFill>
                  <a:srgbClr val="0070C0"/>
                </a:solidFill>
              </a:rPr>
              <a:t>25</a:t>
            </a:r>
            <a:r>
              <a:rPr lang="pl-PL" sz="2000" dirty="0" smtClean="0">
                <a:solidFill>
                  <a:srgbClr val="0070C0"/>
                </a:solidFill>
              </a:rPr>
              <a:t>.</a:t>
            </a:r>
          </a:p>
          <a:p>
            <a:pPr marL="0" lvl="1">
              <a:spcBef>
                <a:spcPct val="20000"/>
              </a:spcBef>
            </a:pPr>
            <a:r>
              <a:rPr lang="pl-PL" sz="2000" dirty="0" smtClean="0">
                <a:solidFill>
                  <a:srgbClr val="0070C0"/>
                </a:solidFill>
              </a:rPr>
              <a:t>Ministarstvo</a:t>
            </a:r>
            <a:r>
              <a:rPr lang="pl-PL" sz="2000" dirty="0">
                <a:solidFill>
                  <a:srgbClr val="0070C0"/>
                </a:solidFill>
              </a:rPr>
              <a:t>, Državni hidrometeorološki zavod, jedinice lokalne i područne (regionalne) samouprave te Agencija osiguravaju da javnost, kao i odgovarajuće organizacije kao što su organizacije za zaštitu okoliša, organizacije za zaštitu potrošača, organizacije koje zastupaju interese osjetljivih skupina stanovništva, ostala relevantna tijela za zaštitu zdravlja te industrijska udruženja, budu na odgovarajući način i na vrijeme obaviješteni o raspoloživim informacijama kako slijedi:</a:t>
            </a:r>
          </a:p>
          <a:p>
            <a:pPr marL="0" lvl="1">
              <a:spcBef>
                <a:spcPct val="20000"/>
              </a:spcBef>
            </a:pPr>
            <a:r>
              <a:rPr lang="pl-PL" sz="2000" dirty="0">
                <a:solidFill>
                  <a:srgbClr val="0070C0"/>
                </a:solidFill>
              </a:rPr>
              <a:t>– </a:t>
            </a:r>
            <a:r>
              <a:rPr lang="pl-PL" sz="2000" dirty="0" smtClean="0">
                <a:solidFill>
                  <a:srgbClr val="0070C0"/>
                </a:solidFill>
              </a:rPr>
              <a:t>koncentracije </a:t>
            </a:r>
            <a:r>
              <a:rPr lang="pl-PL" sz="2000" b="1" dirty="0">
                <a:solidFill>
                  <a:srgbClr val="0070C0"/>
                </a:solidFill>
              </a:rPr>
              <a:t>sumporovog dioksida</a:t>
            </a:r>
            <a:r>
              <a:rPr lang="pl-PL" sz="2000" dirty="0">
                <a:solidFill>
                  <a:srgbClr val="0070C0"/>
                </a:solidFill>
              </a:rPr>
              <a:t>, </a:t>
            </a:r>
            <a:r>
              <a:rPr lang="pl-PL" sz="2000" b="1" dirty="0">
                <a:solidFill>
                  <a:srgbClr val="0070C0"/>
                </a:solidFill>
              </a:rPr>
              <a:t>dušikovog dioksida </a:t>
            </a:r>
            <a:r>
              <a:rPr lang="pl-PL" sz="2000" dirty="0">
                <a:solidFill>
                  <a:srgbClr val="0070C0"/>
                </a:solidFill>
              </a:rPr>
              <a:t>i </a:t>
            </a:r>
            <a:r>
              <a:rPr lang="pl-PL" sz="2000" b="1" dirty="0">
                <a:solidFill>
                  <a:srgbClr val="0070C0"/>
                </a:solidFill>
              </a:rPr>
              <a:t>lebdećih čestica </a:t>
            </a:r>
            <a:r>
              <a:rPr lang="pl-PL" sz="2000" dirty="0">
                <a:solidFill>
                  <a:srgbClr val="0070C0"/>
                </a:solidFill>
              </a:rPr>
              <a:t>u zraku, objavljuju se dnevno, a u slučaju satnih vrijednosti za sumporov dioksid i dušikov dioksid, </a:t>
            </a:r>
            <a:r>
              <a:rPr lang="pl-PL" sz="2000" b="1" dirty="0">
                <a:solidFill>
                  <a:srgbClr val="0070C0"/>
                </a:solidFill>
              </a:rPr>
              <a:t>svaki </a:t>
            </a:r>
            <a:r>
              <a:rPr lang="pl-PL" sz="2000" b="1" dirty="0" smtClean="0">
                <a:solidFill>
                  <a:srgbClr val="0070C0"/>
                </a:solidFill>
              </a:rPr>
              <a:t>sat</a:t>
            </a:r>
            <a:endParaRPr lang="pl-PL" sz="2000" b="1" dirty="0">
              <a:solidFill>
                <a:srgbClr val="0070C0"/>
              </a:solidFill>
            </a:endParaRPr>
          </a:p>
        </p:txBody>
      </p:sp>
    </p:spTree>
    <p:extLst>
      <p:ext uri="{BB962C8B-B14F-4D97-AF65-F5344CB8AC3E}">
        <p14:creationId xmlns:p14="http://schemas.microsoft.com/office/powerpoint/2010/main" val="67753844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RAZLOZI ZA WEB IZVJEŠTAVANJE</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524315"/>
          </a:xfrm>
          <a:prstGeom prst="rect">
            <a:avLst/>
          </a:prstGeom>
        </p:spPr>
        <p:txBody>
          <a:bodyPr wrap="square">
            <a:spAutoFit/>
          </a:bodyPr>
          <a:lstStyle/>
          <a:p>
            <a:pPr marL="0" lvl="1">
              <a:spcBef>
                <a:spcPct val="20000"/>
              </a:spcBef>
            </a:pPr>
            <a:r>
              <a:rPr lang="pl-PL" sz="2000" dirty="0" smtClean="0">
                <a:solidFill>
                  <a:srgbClr val="0070C0"/>
                </a:solidFill>
              </a:rPr>
              <a:t>– koncentracije </a:t>
            </a:r>
            <a:r>
              <a:rPr lang="pl-PL" sz="2000" b="1" dirty="0">
                <a:solidFill>
                  <a:srgbClr val="0070C0"/>
                </a:solidFill>
              </a:rPr>
              <a:t>benzena</a:t>
            </a:r>
            <a:r>
              <a:rPr lang="pl-PL" sz="2000" dirty="0">
                <a:solidFill>
                  <a:srgbClr val="0070C0"/>
                </a:solidFill>
              </a:rPr>
              <a:t> u zraku, </a:t>
            </a:r>
            <a:r>
              <a:rPr lang="pl-PL" sz="2000" b="1" dirty="0">
                <a:solidFill>
                  <a:srgbClr val="0070C0"/>
                </a:solidFill>
              </a:rPr>
              <a:t>kao prosječne vrijednosti zadnjih 12 mjeseci</a:t>
            </a:r>
            <a:r>
              <a:rPr lang="pl-PL" sz="2000" dirty="0">
                <a:solidFill>
                  <a:srgbClr val="0070C0"/>
                </a:solidFill>
              </a:rPr>
              <a:t>, objavljuju se najmanje svaka tri mjeseca, a ako je moguće, </a:t>
            </a:r>
            <a:r>
              <a:rPr lang="pl-PL" sz="2000" b="1" dirty="0">
                <a:solidFill>
                  <a:srgbClr val="0070C0"/>
                </a:solidFill>
              </a:rPr>
              <a:t>svaki mjesec</a:t>
            </a:r>
          </a:p>
          <a:p>
            <a:pPr marL="0" lvl="1">
              <a:spcBef>
                <a:spcPct val="20000"/>
              </a:spcBef>
            </a:pPr>
            <a:r>
              <a:rPr lang="pl-PL" sz="2000" dirty="0">
                <a:solidFill>
                  <a:srgbClr val="0070C0"/>
                </a:solidFill>
              </a:rPr>
              <a:t>– koncentracijama </a:t>
            </a:r>
            <a:r>
              <a:rPr lang="pl-PL" sz="2000" b="1" dirty="0">
                <a:solidFill>
                  <a:srgbClr val="0070C0"/>
                </a:solidFill>
              </a:rPr>
              <a:t>ugljikovog monoksida </a:t>
            </a:r>
            <a:r>
              <a:rPr lang="pl-PL" sz="2000" dirty="0">
                <a:solidFill>
                  <a:srgbClr val="0070C0"/>
                </a:solidFill>
              </a:rPr>
              <a:t>u zraku, kao </a:t>
            </a:r>
            <a:r>
              <a:rPr lang="pl-PL" sz="2000" b="1" dirty="0">
                <a:solidFill>
                  <a:srgbClr val="0070C0"/>
                </a:solidFill>
              </a:rPr>
              <a:t>najveći osmosatni prosjek</a:t>
            </a:r>
            <a:r>
              <a:rPr lang="pl-PL" sz="2000" dirty="0">
                <a:solidFill>
                  <a:srgbClr val="0070C0"/>
                </a:solidFill>
              </a:rPr>
              <a:t>, objavljuju se dnevno, a ako je moguće, </a:t>
            </a:r>
            <a:r>
              <a:rPr lang="pl-PL" sz="2000" b="1" dirty="0">
                <a:solidFill>
                  <a:srgbClr val="0070C0"/>
                </a:solidFill>
              </a:rPr>
              <a:t>svaki sat</a:t>
            </a:r>
          </a:p>
          <a:p>
            <a:pPr marL="0" lvl="1">
              <a:spcBef>
                <a:spcPct val="20000"/>
              </a:spcBef>
            </a:pPr>
            <a:r>
              <a:rPr lang="pl-PL" sz="2000" dirty="0">
                <a:solidFill>
                  <a:srgbClr val="0070C0"/>
                </a:solidFill>
              </a:rPr>
              <a:t>– </a:t>
            </a:r>
            <a:r>
              <a:rPr lang="pl-PL" sz="2000" dirty="0" smtClean="0">
                <a:solidFill>
                  <a:srgbClr val="0070C0"/>
                </a:solidFill>
              </a:rPr>
              <a:t>koncentracije </a:t>
            </a:r>
            <a:r>
              <a:rPr lang="pl-PL" sz="2000" b="1" dirty="0">
                <a:solidFill>
                  <a:srgbClr val="0070C0"/>
                </a:solidFill>
              </a:rPr>
              <a:t>sumporovodika</a:t>
            </a:r>
            <a:r>
              <a:rPr lang="pl-PL" sz="2000" dirty="0">
                <a:solidFill>
                  <a:srgbClr val="0070C0"/>
                </a:solidFill>
              </a:rPr>
              <a:t> u zraku, objavljuju se svaki </a:t>
            </a:r>
            <a:r>
              <a:rPr lang="pl-PL" sz="2000" b="1" dirty="0">
                <a:solidFill>
                  <a:srgbClr val="0070C0"/>
                </a:solidFill>
              </a:rPr>
              <a:t>sat</a:t>
            </a:r>
          </a:p>
          <a:p>
            <a:pPr marL="0" lvl="1">
              <a:spcBef>
                <a:spcPct val="20000"/>
              </a:spcBef>
            </a:pPr>
            <a:r>
              <a:rPr lang="pl-PL" sz="2000" dirty="0">
                <a:solidFill>
                  <a:srgbClr val="0070C0"/>
                </a:solidFill>
              </a:rPr>
              <a:t>– koncentracijama </a:t>
            </a:r>
            <a:r>
              <a:rPr lang="pl-PL" sz="2000" b="1" dirty="0">
                <a:solidFill>
                  <a:srgbClr val="0070C0"/>
                </a:solidFill>
              </a:rPr>
              <a:t>amonijaka </a:t>
            </a:r>
            <a:r>
              <a:rPr lang="pl-PL" sz="2000" dirty="0">
                <a:solidFill>
                  <a:srgbClr val="0070C0"/>
                </a:solidFill>
              </a:rPr>
              <a:t>u zraku, objavljuju se </a:t>
            </a:r>
            <a:r>
              <a:rPr lang="pl-PL" sz="2000" b="1" dirty="0">
                <a:solidFill>
                  <a:srgbClr val="0070C0"/>
                </a:solidFill>
              </a:rPr>
              <a:t>dnevno i/ili svaki sat</a:t>
            </a:r>
          </a:p>
          <a:p>
            <a:pPr marL="0" lvl="1">
              <a:spcBef>
                <a:spcPct val="20000"/>
              </a:spcBef>
            </a:pPr>
            <a:r>
              <a:rPr lang="pl-PL" sz="2000" dirty="0">
                <a:solidFill>
                  <a:srgbClr val="0070C0"/>
                </a:solidFill>
              </a:rPr>
              <a:t>– koncentracijama </a:t>
            </a:r>
            <a:r>
              <a:rPr lang="pl-PL" sz="2000" b="1" dirty="0">
                <a:solidFill>
                  <a:srgbClr val="0070C0"/>
                </a:solidFill>
              </a:rPr>
              <a:t>prizemnog ozona </a:t>
            </a:r>
            <a:r>
              <a:rPr lang="pl-PL" sz="2000" dirty="0">
                <a:solidFill>
                  <a:srgbClr val="0070C0"/>
                </a:solidFill>
              </a:rPr>
              <a:t>u </a:t>
            </a:r>
            <a:r>
              <a:rPr lang="pl-PL" sz="2000" dirty="0" smtClean="0">
                <a:solidFill>
                  <a:srgbClr val="0070C0"/>
                </a:solidFill>
              </a:rPr>
              <a:t>zraku </a:t>
            </a:r>
            <a:r>
              <a:rPr lang="pl-PL" sz="2000" dirty="0">
                <a:solidFill>
                  <a:srgbClr val="0070C0"/>
                </a:solidFill>
              </a:rPr>
              <a:t>objavljuju se dnevno </a:t>
            </a:r>
            <a:r>
              <a:rPr lang="pl-PL" sz="2000" b="1" dirty="0">
                <a:solidFill>
                  <a:srgbClr val="0070C0"/>
                </a:solidFill>
              </a:rPr>
              <a:t>kao najveći osmosatni prosjek</a:t>
            </a:r>
            <a:r>
              <a:rPr lang="pl-PL" sz="2000" dirty="0">
                <a:solidFill>
                  <a:srgbClr val="0070C0"/>
                </a:solidFill>
              </a:rPr>
              <a:t>, a ako je moguće, </a:t>
            </a:r>
            <a:r>
              <a:rPr lang="pl-PL" sz="2000" b="1" dirty="0">
                <a:solidFill>
                  <a:srgbClr val="0070C0"/>
                </a:solidFill>
              </a:rPr>
              <a:t>svaki sat</a:t>
            </a:r>
          </a:p>
          <a:p>
            <a:pPr marL="0" lvl="1">
              <a:spcBef>
                <a:spcPct val="20000"/>
              </a:spcBef>
            </a:pPr>
            <a:r>
              <a:rPr lang="pl-PL" sz="2000" dirty="0" smtClean="0">
                <a:solidFill>
                  <a:srgbClr val="0070C0"/>
                </a:solidFill>
              </a:rPr>
              <a:t>– </a:t>
            </a:r>
            <a:r>
              <a:rPr lang="pl-PL" sz="2000" b="1" dirty="0">
                <a:solidFill>
                  <a:srgbClr val="0070C0"/>
                </a:solidFill>
              </a:rPr>
              <a:t>akcijskim planovima za poboljšanje kvalitete zraka</a:t>
            </a:r>
            <a:r>
              <a:rPr lang="pl-PL" sz="2000" dirty="0">
                <a:solidFill>
                  <a:srgbClr val="0070C0"/>
                </a:solidFill>
              </a:rPr>
              <a:t>, </a:t>
            </a:r>
            <a:r>
              <a:rPr lang="pl-PL" sz="2000" b="1" dirty="0">
                <a:solidFill>
                  <a:srgbClr val="0070C0"/>
                </a:solidFill>
              </a:rPr>
              <a:t>kratkoročnim akcijskim planovima</a:t>
            </a:r>
            <a:r>
              <a:rPr lang="pl-PL" sz="2000" dirty="0">
                <a:solidFill>
                  <a:srgbClr val="0070C0"/>
                </a:solidFill>
              </a:rPr>
              <a:t> te </a:t>
            </a:r>
            <a:r>
              <a:rPr lang="pl-PL" sz="2000" b="1" dirty="0">
                <a:solidFill>
                  <a:srgbClr val="0070C0"/>
                </a:solidFill>
              </a:rPr>
              <a:t>Planu zaštite zraka </a:t>
            </a:r>
            <a:r>
              <a:rPr lang="pl-PL" sz="2000" dirty="0">
                <a:solidFill>
                  <a:srgbClr val="0070C0"/>
                </a:solidFill>
              </a:rPr>
              <a:t>sukladno odredbama Zakona o zaštiti zraka.</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Te informacije objavljuju </a:t>
            </a:r>
            <a:r>
              <a:rPr lang="pl-PL" sz="2000" dirty="0">
                <a:solidFill>
                  <a:srgbClr val="0070C0"/>
                </a:solidFill>
              </a:rPr>
              <a:t>se i </a:t>
            </a:r>
            <a:r>
              <a:rPr lang="pl-PL" sz="2000" b="1" dirty="0">
                <a:solidFill>
                  <a:srgbClr val="0070C0"/>
                </a:solidFill>
              </a:rPr>
              <a:t>u strojno čitljivom obliku</a:t>
            </a:r>
            <a:r>
              <a:rPr lang="pl-PL" sz="2000" dirty="0">
                <a:solidFill>
                  <a:srgbClr val="0070C0"/>
                </a:solidFill>
              </a:rPr>
              <a:t>, zajedno s drugim općim podacima o kvaliteti zraka, na internetskim stranicama </a:t>
            </a:r>
            <a:r>
              <a:rPr lang="pl-PL" sz="2000" dirty="0" smtClean="0">
                <a:solidFill>
                  <a:srgbClr val="0070C0"/>
                </a:solidFill>
              </a:rPr>
              <a:t>Agencije.</a:t>
            </a:r>
            <a:endParaRPr lang="pl-PL" sz="2000" dirty="0">
              <a:solidFill>
                <a:srgbClr val="0070C0"/>
              </a:solidFill>
            </a:endParaRPr>
          </a:p>
        </p:txBody>
      </p:sp>
    </p:spTree>
    <p:extLst>
      <p:ext uri="{BB962C8B-B14F-4D97-AF65-F5344CB8AC3E}">
        <p14:creationId xmlns:p14="http://schemas.microsoft.com/office/powerpoint/2010/main" val="3271145663"/>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15.2 „NEAR REAL TIME” IZVJEŠTAVANJE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7328" y="1651596"/>
            <a:ext cx="8930937" cy="1323439"/>
          </a:xfrm>
          <a:prstGeom prst="rect">
            <a:avLst/>
          </a:prstGeom>
        </p:spPr>
        <p:txBody>
          <a:bodyPr wrap="square">
            <a:spAutoFit/>
          </a:bodyPr>
          <a:lstStyle/>
          <a:p>
            <a:pPr marL="0" lvl="1">
              <a:spcBef>
                <a:spcPct val="20000"/>
              </a:spcBef>
            </a:pPr>
            <a:r>
              <a:rPr lang="pl-PL" sz="2000" dirty="0" smtClean="0">
                <a:solidFill>
                  <a:srgbClr val="0070C0"/>
                </a:solidFill>
              </a:rPr>
              <a:t>Izvještavanje „</a:t>
            </a:r>
            <a:r>
              <a:rPr lang="pl-PL" sz="2000" b="1" dirty="0" smtClean="0">
                <a:solidFill>
                  <a:srgbClr val="0070C0"/>
                </a:solidFill>
              </a:rPr>
              <a:t>N</a:t>
            </a:r>
            <a:r>
              <a:rPr lang="pl-PL" sz="2000" dirty="0" smtClean="0">
                <a:solidFill>
                  <a:srgbClr val="0070C0"/>
                </a:solidFill>
              </a:rPr>
              <a:t>ear </a:t>
            </a:r>
            <a:r>
              <a:rPr lang="pl-PL" sz="2000" b="1" dirty="0" smtClean="0">
                <a:solidFill>
                  <a:srgbClr val="0070C0"/>
                </a:solidFill>
              </a:rPr>
              <a:t>R</a:t>
            </a:r>
            <a:r>
              <a:rPr lang="pl-PL" sz="2000" dirty="0" smtClean="0">
                <a:solidFill>
                  <a:srgbClr val="0070C0"/>
                </a:solidFill>
              </a:rPr>
              <a:t>eal </a:t>
            </a:r>
            <a:r>
              <a:rPr lang="pl-PL" sz="2000" b="1" dirty="0" smtClean="0">
                <a:solidFill>
                  <a:srgbClr val="0070C0"/>
                </a:solidFill>
              </a:rPr>
              <a:t>T</a:t>
            </a:r>
            <a:r>
              <a:rPr lang="pl-PL" sz="2000" dirty="0" smtClean="0">
                <a:solidFill>
                  <a:srgbClr val="0070C0"/>
                </a:solidFill>
              </a:rPr>
              <a:t>ime” </a:t>
            </a:r>
            <a:r>
              <a:rPr lang="pl-PL" sz="2000" dirty="0">
                <a:solidFill>
                  <a:srgbClr val="0070C0"/>
                </a:solidFill>
              </a:rPr>
              <a:t>(</a:t>
            </a:r>
            <a:r>
              <a:rPr lang="pl-PL" sz="2000" b="1" dirty="0">
                <a:solidFill>
                  <a:srgbClr val="0070C0"/>
                </a:solidFill>
              </a:rPr>
              <a:t>NRT</a:t>
            </a:r>
            <a:r>
              <a:rPr lang="pl-PL" sz="2000" dirty="0" smtClean="0">
                <a:solidFill>
                  <a:srgbClr val="0070C0"/>
                </a:solidFill>
              </a:rPr>
              <a:t>) podataka (</a:t>
            </a:r>
            <a:r>
              <a:rPr lang="pl-PL" sz="2000" i="1" dirty="0" smtClean="0">
                <a:solidFill>
                  <a:srgbClr val="0070C0"/>
                </a:solidFill>
              </a:rPr>
              <a:t>nekadašnji naziv)</a:t>
            </a:r>
            <a:r>
              <a:rPr lang="pl-PL" sz="2000" dirty="0" smtClean="0">
                <a:solidFill>
                  <a:srgbClr val="0070C0"/>
                </a:solidFill>
              </a:rPr>
              <a:t>, odnosno </a:t>
            </a:r>
            <a:r>
              <a:rPr lang="pl-PL" sz="2000" b="1" dirty="0" smtClean="0">
                <a:solidFill>
                  <a:srgbClr val="0070C0"/>
                </a:solidFill>
              </a:rPr>
              <a:t>U</a:t>
            </a:r>
            <a:r>
              <a:rPr lang="pl-PL" sz="2000" dirty="0" smtClean="0">
                <a:solidFill>
                  <a:srgbClr val="0070C0"/>
                </a:solidFill>
              </a:rPr>
              <a:t>p </a:t>
            </a:r>
            <a:r>
              <a:rPr lang="pl-PL" sz="2000" b="1" dirty="0" smtClean="0">
                <a:solidFill>
                  <a:srgbClr val="0070C0"/>
                </a:solidFill>
              </a:rPr>
              <a:t>T</a:t>
            </a:r>
            <a:r>
              <a:rPr lang="pl-PL" sz="2000" dirty="0" smtClean="0">
                <a:solidFill>
                  <a:srgbClr val="0070C0"/>
                </a:solidFill>
              </a:rPr>
              <a:t>o </a:t>
            </a:r>
            <a:r>
              <a:rPr lang="pl-PL" sz="2000" b="1" dirty="0" smtClean="0">
                <a:solidFill>
                  <a:srgbClr val="0070C0"/>
                </a:solidFill>
              </a:rPr>
              <a:t>D</a:t>
            </a:r>
            <a:r>
              <a:rPr lang="pl-PL" sz="2000" dirty="0" smtClean="0">
                <a:solidFill>
                  <a:srgbClr val="0070C0"/>
                </a:solidFill>
              </a:rPr>
              <a:t>ate </a:t>
            </a:r>
            <a:r>
              <a:rPr lang="pl-PL" sz="2000" dirty="0">
                <a:solidFill>
                  <a:srgbClr val="0070C0"/>
                </a:solidFill>
              </a:rPr>
              <a:t>(</a:t>
            </a:r>
            <a:r>
              <a:rPr lang="pl-PL" sz="2000" b="1" dirty="0">
                <a:solidFill>
                  <a:srgbClr val="0070C0"/>
                </a:solidFill>
              </a:rPr>
              <a:t>UTD</a:t>
            </a:r>
            <a:r>
              <a:rPr lang="pl-PL" sz="2000" dirty="0" smtClean="0">
                <a:solidFill>
                  <a:srgbClr val="0070C0"/>
                </a:solidFill>
              </a:rPr>
              <a:t>) podataka (</a:t>
            </a:r>
            <a:r>
              <a:rPr lang="pl-PL" sz="2000" i="1" dirty="0" smtClean="0">
                <a:solidFill>
                  <a:srgbClr val="0070C0"/>
                </a:solidFill>
              </a:rPr>
              <a:t>novi naziv</a:t>
            </a:r>
            <a:r>
              <a:rPr lang="pl-PL" sz="2000" dirty="0" smtClean="0">
                <a:solidFill>
                  <a:srgbClr val="0070C0"/>
                </a:solidFill>
              </a:rPr>
              <a:t>), odvija se svakoga </a:t>
            </a:r>
            <a:r>
              <a:rPr lang="pl-PL" sz="2000" dirty="0">
                <a:solidFill>
                  <a:srgbClr val="0070C0"/>
                </a:solidFill>
              </a:rPr>
              <a:t>sata </a:t>
            </a:r>
            <a:r>
              <a:rPr lang="pl-PL" sz="2000" dirty="0" smtClean="0">
                <a:solidFill>
                  <a:srgbClr val="0070C0"/>
                </a:solidFill>
              </a:rPr>
              <a:t>transferom .xml datoteka sa podacima praćenja kvalitete zraka sa portala „</a:t>
            </a:r>
            <a:r>
              <a:rPr lang="pl-PL" sz="2000" b="1" dirty="0" smtClean="0">
                <a:solidFill>
                  <a:srgbClr val="0070C0"/>
                </a:solidFill>
              </a:rPr>
              <a:t>Kvaliteta zraka u Republici Hrvatskoj”</a:t>
            </a:r>
            <a:r>
              <a:rPr lang="pl-PL" sz="2000" dirty="0" smtClean="0">
                <a:solidFill>
                  <a:srgbClr val="0070C0"/>
                </a:solidFill>
              </a:rPr>
              <a:t> na </a:t>
            </a:r>
            <a:r>
              <a:rPr lang="hr-BA" sz="2000" b="1" dirty="0" smtClean="0">
                <a:solidFill>
                  <a:srgbClr val="0070C0"/>
                </a:solidFill>
              </a:rPr>
              <a:t>European </a:t>
            </a:r>
            <a:r>
              <a:rPr lang="hr-BA" sz="2000" b="1" dirty="0">
                <a:solidFill>
                  <a:srgbClr val="0070C0"/>
                </a:solidFill>
              </a:rPr>
              <a:t>Air Quality </a:t>
            </a:r>
            <a:r>
              <a:rPr lang="hr-BA" sz="2000" b="1" dirty="0" smtClean="0">
                <a:solidFill>
                  <a:srgbClr val="0070C0"/>
                </a:solidFill>
              </a:rPr>
              <a:t>Portal.</a:t>
            </a:r>
            <a:endParaRPr lang="pl-PL" sz="2000" dirty="0" smtClean="0">
              <a:solidFill>
                <a:srgbClr val="0070C0"/>
              </a:solidFill>
            </a:endParaRPr>
          </a:p>
        </p:txBody>
      </p:sp>
      <p:pic>
        <p:nvPicPr>
          <p:cNvPr id="3" name="Picture 2"/>
          <p:cNvPicPr>
            <a:picLocks noChangeAspect="1"/>
          </p:cNvPicPr>
          <p:nvPr/>
        </p:nvPicPr>
        <p:blipFill>
          <a:blip r:embed="rId4"/>
          <a:stretch>
            <a:fillRect/>
          </a:stretch>
        </p:blipFill>
        <p:spPr>
          <a:xfrm>
            <a:off x="255744" y="3208507"/>
            <a:ext cx="3346885" cy="2624951"/>
          </a:xfrm>
          <a:prstGeom prst="rect">
            <a:avLst/>
          </a:prstGeom>
        </p:spPr>
      </p:pic>
      <p:pic>
        <p:nvPicPr>
          <p:cNvPr id="8" name="Picture 7"/>
          <p:cNvPicPr>
            <a:picLocks noChangeAspect="1"/>
          </p:cNvPicPr>
          <p:nvPr/>
        </p:nvPicPr>
        <p:blipFill>
          <a:blip r:embed="rId5"/>
          <a:stretch>
            <a:fillRect/>
          </a:stretch>
        </p:blipFill>
        <p:spPr>
          <a:xfrm>
            <a:off x="4785667" y="3263595"/>
            <a:ext cx="4176479" cy="2376213"/>
          </a:xfrm>
          <a:prstGeom prst="rect">
            <a:avLst/>
          </a:prstGeom>
        </p:spPr>
      </p:pic>
      <p:sp>
        <p:nvSpPr>
          <p:cNvPr id="10" name="Right Arrow 9"/>
          <p:cNvSpPr/>
          <p:nvPr/>
        </p:nvSpPr>
        <p:spPr>
          <a:xfrm>
            <a:off x="3804085" y="4168767"/>
            <a:ext cx="768712" cy="4956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Rectangle 19"/>
          <p:cNvSpPr/>
          <p:nvPr/>
        </p:nvSpPr>
        <p:spPr>
          <a:xfrm>
            <a:off x="3804085" y="4808003"/>
            <a:ext cx="696806" cy="400110"/>
          </a:xfrm>
          <a:prstGeom prst="rect">
            <a:avLst/>
          </a:prstGeom>
        </p:spPr>
        <p:txBody>
          <a:bodyPr wrap="square">
            <a:spAutoFit/>
          </a:bodyPr>
          <a:lstStyle/>
          <a:p>
            <a:pPr marL="0" lvl="1">
              <a:spcBef>
                <a:spcPct val="20000"/>
              </a:spcBef>
            </a:pPr>
            <a:r>
              <a:rPr lang="pl-PL" sz="2000" dirty="0" smtClean="0">
                <a:solidFill>
                  <a:srgbClr val="0070C0"/>
                </a:solidFill>
              </a:rPr>
              <a:t>.xml</a:t>
            </a:r>
            <a:endParaRPr lang="pl-PL" sz="2000" dirty="0">
              <a:solidFill>
                <a:srgbClr val="0070C0"/>
              </a:solidFill>
            </a:endParaRPr>
          </a:p>
        </p:txBody>
      </p:sp>
    </p:spTree>
    <p:extLst>
      <p:ext uri="{BB962C8B-B14F-4D97-AF65-F5344CB8AC3E}">
        <p14:creationId xmlns:p14="http://schemas.microsoft.com/office/powerpoint/2010/main" val="798235832"/>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39057</TotalTime>
  <Words>5031</Words>
  <Application>Microsoft Office PowerPoint</Application>
  <PresentationFormat>On-screen Show (4:3)</PresentationFormat>
  <Paragraphs>791</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PowerPoint Presentation</vt:lpstr>
      <vt:lpstr>TEMA 15: Web izvještavanje (koristi za ciljne skupine)</vt:lpstr>
      <vt:lpstr> 15.1 RAZLOZI ZA WEB IZVJEŠTAVANJE</vt:lpstr>
      <vt:lpstr> 15.1 RAZLOZI ZA WEB IZVJEŠTAVANJE</vt:lpstr>
      <vt:lpstr> 15.1 RAZLOZI ZA WEB IZVJEŠTAVANJE</vt:lpstr>
      <vt:lpstr> 15.1 RAZLOZI ZA WEB IZVJEŠTAVANJE</vt:lpstr>
      <vt:lpstr> 15.1 RAZLOZI ZA WEB IZVJEŠTAVANJE</vt:lpstr>
      <vt:lpstr> 15.1 RAZLOZI ZA WEB IZVJEŠTAVANJE</vt:lpstr>
      <vt:lpstr> 15.2 „NEAR REAL TIME” IZVJEŠTAVANJE</vt:lpstr>
      <vt:lpstr> 15.2 „NEAR REAL TIME” IZVJEŠTAVANJE</vt:lpstr>
      <vt:lpstr> 15.2 „NEAR REAL TIME” IZVJEŠTAVANJE</vt:lpstr>
      <vt:lpstr> 15.2 „NEAR REAL TIME” IZVJEŠTAVANJE</vt:lpstr>
      <vt:lpstr> 15.2 „NEAR REAL TIME” IZVJEŠTAVANJE</vt:lpstr>
      <vt:lpstr> 15.2 „NEAR REAL TIME” IZVJEŠTAVANJE</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15.3 WEB IZVJEŠTAVANJE VALIDIRANIH I NEVALIDIRANIH  PODATAKA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15.4 IZVJEŠTAVANJE PUTEM INDEKSA KVALITETE ZRAKA</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 15.5 PRIMJERI</vt:lpstr>
      <vt:lpstr>HVALA NA PAŽNJI</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Predrag Hercog</cp:lastModifiedBy>
  <cp:revision>1051</cp:revision>
  <cp:lastPrinted>2017-11-17T07:50:58Z</cp:lastPrinted>
  <dcterms:created xsi:type="dcterms:W3CDTF">2011-04-14T13:56:18Z</dcterms:created>
  <dcterms:modified xsi:type="dcterms:W3CDTF">2017-12-15T10:02:43Z</dcterms:modified>
</cp:coreProperties>
</file>